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308" r:id="rId3"/>
    <p:sldId id="333" r:id="rId4"/>
    <p:sldId id="295" r:id="rId5"/>
    <p:sldId id="354" r:id="rId6"/>
    <p:sldId id="353" r:id="rId7"/>
    <p:sldId id="330" r:id="rId8"/>
    <p:sldId id="349" r:id="rId9"/>
    <p:sldId id="350" r:id="rId10"/>
    <p:sldId id="310" r:id="rId11"/>
    <p:sldId id="320" r:id="rId12"/>
    <p:sldId id="305" r:id="rId13"/>
    <p:sldId id="302" r:id="rId14"/>
    <p:sldId id="306" r:id="rId15"/>
    <p:sldId id="284" r:id="rId16"/>
    <p:sldId id="328" r:id="rId17"/>
    <p:sldId id="352" r:id="rId18"/>
    <p:sldId id="307" r:id="rId19"/>
  </p:sldIdLst>
  <p:sldSz cx="12192000" cy="6858000"/>
  <p:notesSz cx="6858000" cy="9144000"/>
  <p:embeddedFontLst>
    <p:embeddedFont>
      <p:font typeface="Agency FB" panose="020B0503020202020204" pitchFamily="34" charset="0"/>
      <p:regular r:id="rId21"/>
      <p:bold r:id="rId22"/>
    </p:embeddedFont>
    <p:embeddedFont>
      <p:font typeface="Cambria Math" panose="02040503050406030204" pitchFamily="18" charset="0"/>
      <p:regular r:id="rId23"/>
    </p:embeddedFont>
    <p:embeddedFont>
      <p:font typeface="Mistral" panose="03090702030407020403" pitchFamily="66" charset="0"/>
      <p:regular r:id="rId24"/>
    </p:embeddedFont>
    <p:embeddedFont>
      <p:font typeface="Quattrocento Sans" panose="020B0502050000020003" pitchFamily="34" charset="0"/>
      <p:regular r:id="rId25"/>
      <p:bold r:id="rId26"/>
      <p:italic r:id="rId27"/>
      <p:boldItalic r:id="rId28"/>
    </p:embeddedFont>
    <p:embeddedFont>
      <p:font typeface="Segoe UI" panose="020B0502040204020203" pitchFamily="34" charset="0"/>
      <p:regular r:id="rId29"/>
      <p:bold r:id="rId30"/>
      <p:italic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2" roundtripDataSignature="AMtx7miORMKKj+1WEFaltVqy/gPLZhBmL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050"/>
    <a:srgbClr val="FFFFFF"/>
    <a:srgbClr val="E2F0D9"/>
    <a:srgbClr val="D6E3CD"/>
    <a:srgbClr val="D7E4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52" autoAdjust="0"/>
    <p:restoredTop sz="93557" autoAdjust="0"/>
  </p:normalViewPr>
  <p:slideViewPr>
    <p:cSldViewPr snapToGrid="0">
      <p:cViewPr varScale="1">
        <p:scale>
          <a:sx n="58" d="100"/>
          <a:sy n="58" d="100"/>
        </p:scale>
        <p:origin x="68" y="6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21" Type="http://schemas.openxmlformats.org/officeDocument/2006/relationships/font" Target="fonts/font1.fntdata"/><Relationship Id="rId42" Type="http://customschemas.google.com/relationships/presentationmetadata" Target="meta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Hoja1!$B$1</c:f>
              <c:strCache>
                <c:ptCount val="1"/>
                <c:pt idx="0">
                  <c:v>Ventas</c:v>
                </c:pt>
              </c:strCache>
            </c:strRef>
          </c:tx>
          <c:dPt>
            <c:idx val="0"/>
            <c:bubble3D val="0"/>
            <c:spPr>
              <a:solidFill>
                <a:schemeClr val="accent6">
                  <a:shade val="7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1171-B941-8A7D-DD7626562913}"/>
              </c:ext>
            </c:extLst>
          </c:dPt>
          <c:dPt>
            <c:idx val="1"/>
            <c:bubble3D val="0"/>
            <c:spPr>
              <a:solidFill>
                <a:schemeClr val="accent6">
                  <a:tint val="77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1171-B941-8A7D-DD7626562913}"/>
              </c:ext>
            </c:extLst>
          </c:dPt>
          <c:dLbls>
            <c:dLbl>
              <c:idx val="0"/>
              <c:layout>
                <c:manualLayout>
                  <c:x val="-0.2180869165746592"/>
                  <c:y val="-0.10183463899174622"/>
                </c:manualLayout>
              </c:layout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1171-B941-8A7D-DD762656291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es-MX" sz="28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s-MX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Hoja1!$A$2:$A$3</c:f>
              <c:strCache>
                <c:ptCount val="2"/>
                <c:pt idx="0">
                  <c:v>1er trim.</c:v>
                </c:pt>
                <c:pt idx="1">
                  <c:v>2º trim.</c:v>
                </c:pt>
              </c:strCache>
            </c:strRef>
          </c:cat>
          <c:val>
            <c:numRef>
              <c:f>Hoja1!$B$2:$B$3</c:f>
              <c:numCache>
                <c:formatCode>0%</c:formatCode>
                <c:ptCount val="2"/>
                <c:pt idx="0">
                  <c:v>0.8</c:v>
                </c:pt>
                <c:pt idx="1">
                  <c:v>0.2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1171-B941-8A7D-DD762656291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s-MX"/>
      </a:pPr>
      <a:endParaRPr lang="es-MX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9">
  <a:schemeClr val="accent6"/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E8D65B1-07F2-4245-AFE0-F9BBA7927C09}" type="doc">
      <dgm:prSet loTypeId="urn:microsoft.com/office/officeart/2005/8/layout/cycle1" loCatId="cycle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s-MX"/>
        </a:p>
      </dgm:t>
    </dgm:pt>
    <dgm:pt modelId="{BCCF1D47-EE84-4DA6-9AEB-67AFD6A1ADF5}">
      <dgm:prSet phldrT="[Texto]" custT="1"/>
      <dgm:spPr/>
      <dgm:t>
        <a:bodyPr/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noProof="0" dirty="0">
              <a:solidFill>
                <a:srgbClr val="115E2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  <a:ea typeface="+mn-ea"/>
              <a:cs typeface="+mn-cs"/>
            </a:rPr>
            <a:t>Increased demand for food</a:t>
          </a:r>
          <a:endParaRPr lang="es-MX" sz="2100" kern="1200" noProof="0" dirty="0">
            <a:solidFill>
              <a:srgbClr val="115E2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gency FB" panose="020B0503020202020204" pitchFamily="34" charset="0"/>
            <a:ea typeface="+mn-ea"/>
            <a:cs typeface="+mn-cs"/>
          </a:endParaRPr>
        </a:p>
      </dgm:t>
    </dgm:pt>
    <dgm:pt modelId="{C0A28307-8F46-4633-B453-9CA15CCBA2A8}" type="parTrans" cxnId="{F018A26D-9879-4991-9B73-0E683ED51803}">
      <dgm:prSet/>
      <dgm:spPr/>
      <dgm:t>
        <a:bodyPr/>
        <a:lstStyle/>
        <a:p>
          <a:endParaRPr lang="es-MX" noProof="0" dirty="0">
            <a:solidFill>
              <a:srgbClr val="115E2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gency FB" panose="020B0503020202020204" pitchFamily="34" charset="0"/>
          </a:endParaRPr>
        </a:p>
      </dgm:t>
    </dgm:pt>
    <dgm:pt modelId="{04B655D8-07DB-4E8C-B6DB-56B5B461E338}" type="sibTrans" cxnId="{F018A26D-9879-4991-9B73-0E683ED51803}">
      <dgm:prSet/>
      <dgm:spPr/>
      <dgm:t>
        <a:bodyPr/>
        <a:lstStyle/>
        <a:p>
          <a:endParaRPr lang="es-MX" noProof="0" dirty="0">
            <a:solidFill>
              <a:srgbClr val="115E2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gency FB" panose="020B0503020202020204" pitchFamily="34" charset="0"/>
          </a:endParaRPr>
        </a:p>
      </dgm:t>
    </dgm:pt>
    <dgm:pt modelId="{17C98D44-3BA7-4C72-A658-BB778AB2532E}">
      <dgm:prSet phldrT="[Texto]" custT="1"/>
      <dgm:spPr/>
      <dgm:t>
        <a:bodyPr/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noProof="0" dirty="0">
              <a:solidFill>
                <a:srgbClr val="115E2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  <a:ea typeface="+mn-ea"/>
              <a:cs typeface="+mn-cs"/>
            </a:rPr>
            <a:t>Intensive and extensive agriculture</a:t>
          </a:r>
          <a:endParaRPr lang="es-MX" sz="2100" kern="1200" noProof="0" dirty="0">
            <a:solidFill>
              <a:srgbClr val="115E2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gency FB" panose="020B0503020202020204" pitchFamily="34" charset="0"/>
            <a:ea typeface="+mn-ea"/>
            <a:cs typeface="+mn-cs"/>
          </a:endParaRPr>
        </a:p>
      </dgm:t>
    </dgm:pt>
    <dgm:pt modelId="{21EE5BA7-2479-4141-AE08-269F019B39D4}" type="parTrans" cxnId="{8B1E5385-7BD9-49A2-8547-A5E993A9C888}">
      <dgm:prSet/>
      <dgm:spPr/>
      <dgm:t>
        <a:bodyPr/>
        <a:lstStyle/>
        <a:p>
          <a:endParaRPr lang="es-MX" noProof="0" dirty="0">
            <a:solidFill>
              <a:srgbClr val="115E2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gency FB" panose="020B0503020202020204" pitchFamily="34" charset="0"/>
          </a:endParaRPr>
        </a:p>
      </dgm:t>
    </dgm:pt>
    <dgm:pt modelId="{F7490BDF-93E3-4C7C-9812-E91ABB0599C6}" type="sibTrans" cxnId="{8B1E5385-7BD9-49A2-8547-A5E993A9C888}">
      <dgm:prSet/>
      <dgm:spPr/>
      <dgm:t>
        <a:bodyPr/>
        <a:lstStyle/>
        <a:p>
          <a:endParaRPr lang="es-MX" noProof="0" dirty="0">
            <a:solidFill>
              <a:srgbClr val="115E2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gency FB" panose="020B0503020202020204" pitchFamily="34" charset="0"/>
          </a:endParaRPr>
        </a:p>
      </dgm:t>
    </dgm:pt>
    <dgm:pt modelId="{E67E9B2F-E47E-4473-9F1F-B67A777C307E}">
      <dgm:prSet phldrT="[Texto]" custT="1"/>
      <dgm:spPr>
        <a:effectLst>
          <a:glow rad="127000">
            <a:schemeClr val="bg1"/>
          </a:glow>
        </a:effectLst>
      </dgm:spPr>
      <dgm:t>
        <a:bodyPr/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noProof="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  <a:ea typeface="+mn-ea"/>
              <a:cs typeface="+mn-cs"/>
            </a:rPr>
            <a:t>Higher water requirements</a:t>
          </a:r>
          <a:endParaRPr lang="es-MX" sz="2800" b="1" kern="1200" noProof="0" dirty="0">
            <a:solidFill>
              <a:srgbClr val="FF00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gency FB" panose="020B0503020202020204" pitchFamily="34" charset="0"/>
            <a:ea typeface="+mn-ea"/>
            <a:cs typeface="+mn-cs"/>
          </a:endParaRPr>
        </a:p>
      </dgm:t>
    </dgm:pt>
    <dgm:pt modelId="{DE692BF6-3135-4AD9-A8D5-0D0B3D7431D9}" type="parTrans" cxnId="{9E3FA522-5D9A-4CDE-836A-EEB91BFD6168}">
      <dgm:prSet/>
      <dgm:spPr/>
      <dgm:t>
        <a:bodyPr/>
        <a:lstStyle/>
        <a:p>
          <a:endParaRPr lang="es-MX" noProof="0" dirty="0">
            <a:solidFill>
              <a:srgbClr val="115E2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gency FB" panose="020B0503020202020204" pitchFamily="34" charset="0"/>
          </a:endParaRPr>
        </a:p>
      </dgm:t>
    </dgm:pt>
    <dgm:pt modelId="{DEDD47C8-38C9-448D-ADBB-7746915CC7BC}" type="sibTrans" cxnId="{9E3FA522-5D9A-4CDE-836A-EEB91BFD6168}">
      <dgm:prSet/>
      <dgm:spPr/>
      <dgm:t>
        <a:bodyPr/>
        <a:lstStyle/>
        <a:p>
          <a:endParaRPr lang="es-MX" noProof="0" dirty="0">
            <a:solidFill>
              <a:srgbClr val="115E2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gency FB" panose="020B0503020202020204" pitchFamily="34" charset="0"/>
          </a:endParaRPr>
        </a:p>
      </dgm:t>
    </dgm:pt>
    <dgm:pt modelId="{1ECD5DAA-3B02-4A80-A952-7EF3BF0D4327}">
      <dgm:prSet phldrT="[Texto]" custT="1"/>
      <dgm:spPr/>
      <dgm:t>
        <a:bodyPr/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noProof="0" dirty="0">
              <a:solidFill>
                <a:srgbClr val="115E2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  <a:ea typeface="+mn-ea"/>
              <a:cs typeface="+mn-cs"/>
            </a:rPr>
            <a:t>Lower performance of soils</a:t>
          </a:r>
          <a:endParaRPr lang="es-MX" sz="2100" kern="1200" noProof="0" dirty="0">
            <a:solidFill>
              <a:srgbClr val="115E2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gency FB" panose="020B0503020202020204" pitchFamily="34" charset="0"/>
            <a:ea typeface="+mn-ea"/>
            <a:cs typeface="+mn-cs"/>
          </a:endParaRPr>
        </a:p>
      </dgm:t>
    </dgm:pt>
    <dgm:pt modelId="{EFC7B26A-74B7-4301-BC78-97A87473A992}" type="parTrans" cxnId="{36759542-DCC4-4D92-98A8-7087B74B28FA}">
      <dgm:prSet/>
      <dgm:spPr/>
      <dgm:t>
        <a:bodyPr/>
        <a:lstStyle/>
        <a:p>
          <a:endParaRPr lang="es-MX" noProof="0" dirty="0">
            <a:solidFill>
              <a:srgbClr val="115E2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gency FB" panose="020B0503020202020204" pitchFamily="34" charset="0"/>
          </a:endParaRPr>
        </a:p>
      </dgm:t>
    </dgm:pt>
    <dgm:pt modelId="{E497CB2F-6E72-409B-A6EC-2EF32F5E6BC9}" type="sibTrans" cxnId="{36759542-DCC4-4D92-98A8-7087B74B28FA}">
      <dgm:prSet/>
      <dgm:spPr/>
      <dgm:t>
        <a:bodyPr/>
        <a:lstStyle/>
        <a:p>
          <a:endParaRPr lang="es-MX" noProof="0" dirty="0">
            <a:solidFill>
              <a:srgbClr val="115E2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gency FB" panose="020B0503020202020204" pitchFamily="34" charset="0"/>
          </a:endParaRPr>
        </a:p>
      </dgm:t>
    </dgm:pt>
    <dgm:pt modelId="{FC4E6668-8113-4A4E-89C7-AEE7F6C52EE2}">
      <dgm:prSet phldrT="[Texto]" custT="1"/>
      <dgm:spPr/>
      <dgm:t>
        <a:bodyPr/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noProof="0" dirty="0">
              <a:solidFill>
                <a:srgbClr val="115E2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  <a:ea typeface="+mn-ea"/>
              <a:cs typeface="+mn-cs"/>
            </a:rPr>
            <a:t>Insufficient agricultural production</a:t>
          </a:r>
          <a:endParaRPr lang="es-MX" sz="2100" kern="1200" noProof="0" dirty="0">
            <a:solidFill>
              <a:srgbClr val="115E2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gency FB" panose="020B0503020202020204" pitchFamily="34" charset="0"/>
            <a:ea typeface="+mn-ea"/>
            <a:cs typeface="+mn-cs"/>
          </a:endParaRPr>
        </a:p>
      </dgm:t>
    </dgm:pt>
    <dgm:pt modelId="{CBBCC24E-5E58-49C1-9831-A04E2582114C}" type="parTrans" cxnId="{22781CA7-C21A-4B76-AC18-CDBEF2F351FA}">
      <dgm:prSet/>
      <dgm:spPr/>
      <dgm:t>
        <a:bodyPr/>
        <a:lstStyle/>
        <a:p>
          <a:endParaRPr lang="es-MX" noProof="0" dirty="0">
            <a:solidFill>
              <a:srgbClr val="115E2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gency FB" panose="020B0503020202020204" pitchFamily="34" charset="0"/>
          </a:endParaRPr>
        </a:p>
      </dgm:t>
    </dgm:pt>
    <dgm:pt modelId="{72A7C535-EBEF-479B-A299-22D857423B09}" type="sibTrans" cxnId="{22781CA7-C21A-4B76-AC18-CDBEF2F351FA}">
      <dgm:prSet/>
      <dgm:spPr/>
      <dgm:t>
        <a:bodyPr/>
        <a:lstStyle/>
        <a:p>
          <a:endParaRPr lang="es-MX" noProof="0" dirty="0">
            <a:solidFill>
              <a:srgbClr val="115E2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gency FB" panose="020B0503020202020204" pitchFamily="34" charset="0"/>
          </a:endParaRPr>
        </a:p>
      </dgm:t>
    </dgm:pt>
    <dgm:pt modelId="{8106A28B-2FF9-423D-A593-532A0742648D}" type="pres">
      <dgm:prSet presAssocID="{BE8D65B1-07F2-4245-AFE0-F9BBA7927C09}" presName="cycle" presStyleCnt="0">
        <dgm:presLayoutVars>
          <dgm:dir/>
          <dgm:resizeHandles val="exact"/>
        </dgm:presLayoutVars>
      </dgm:prSet>
      <dgm:spPr/>
    </dgm:pt>
    <dgm:pt modelId="{E1E3447B-B947-41C0-9F9E-8D837B3A2924}" type="pres">
      <dgm:prSet presAssocID="{BCCF1D47-EE84-4DA6-9AEB-67AFD6A1ADF5}" presName="dummy" presStyleCnt="0"/>
      <dgm:spPr/>
    </dgm:pt>
    <dgm:pt modelId="{57376B51-BE99-4F1A-8E99-2F6A67BF5126}" type="pres">
      <dgm:prSet presAssocID="{BCCF1D47-EE84-4DA6-9AEB-67AFD6A1ADF5}" presName="node" presStyleLbl="revTx" presStyleIdx="0" presStyleCnt="5">
        <dgm:presLayoutVars>
          <dgm:bulletEnabled val="1"/>
        </dgm:presLayoutVars>
      </dgm:prSet>
      <dgm:spPr/>
    </dgm:pt>
    <dgm:pt modelId="{BF9EE585-BFB9-4BB1-A84E-B7BA14CDC17F}" type="pres">
      <dgm:prSet presAssocID="{04B655D8-07DB-4E8C-B6DB-56B5B461E338}" presName="sibTrans" presStyleLbl="node1" presStyleIdx="0" presStyleCnt="5"/>
      <dgm:spPr/>
    </dgm:pt>
    <dgm:pt modelId="{16A9AEFE-D13F-4D80-938B-C293E61E1BB3}" type="pres">
      <dgm:prSet presAssocID="{17C98D44-3BA7-4C72-A658-BB778AB2532E}" presName="dummy" presStyleCnt="0"/>
      <dgm:spPr/>
    </dgm:pt>
    <dgm:pt modelId="{610C5E91-C488-48DB-BCE3-591344A91C59}" type="pres">
      <dgm:prSet presAssocID="{17C98D44-3BA7-4C72-A658-BB778AB2532E}" presName="node" presStyleLbl="revTx" presStyleIdx="1" presStyleCnt="5">
        <dgm:presLayoutVars>
          <dgm:bulletEnabled val="1"/>
        </dgm:presLayoutVars>
      </dgm:prSet>
      <dgm:spPr/>
    </dgm:pt>
    <dgm:pt modelId="{6CA0BCDC-F47C-4BCB-BC19-9A6EE1962A02}" type="pres">
      <dgm:prSet presAssocID="{F7490BDF-93E3-4C7C-9812-E91ABB0599C6}" presName="sibTrans" presStyleLbl="node1" presStyleIdx="1" presStyleCnt="5"/>
      <dgm:spPr/>
    </dgm:pt>
    <dgm:pt modelId="{C3B7461A-E2C7-4929-BB76-17DE89CE8591}" type="pres">
      <dgm:prSet presAssocID="{E67E9B2F-E47E-4473-9F1F-B67A777C307E}" presName="dummy" presStyleCnt="0"/>
      <dgm:spPr/>
    </dgm:pt>
    <dgm:pt modelId="{F7F7F6BB-3D66-4008-9B3B-8332BA4267DA}" type="pres">
      <dgm:prSet presAssocID="{E67E9B2F-E47E-4473-9F1F-B67A777C307E}" presName="node" presStyleLbl="revTx" presStyleIdx="2" presStyleCnt="5" custScaleX="130861" custRadScaleRad="100054" custRadScaleInc="-7836">
        <dgm:presLayoutVars>
          <dgm:bulletEnabled val="1"/>
        </dgm:presLayoutVars>
      </dgm:prSet>
      <dgm:spPr/>
    </dgm:pt>
    <dgm:pt modelId="{C89009E6-5142-4F6F-9D69-B5E6C9A3D50B}" type="pres">
      <dgm:prSet presAssocID="{DEDD47C8-38C9-448D-ADBB-7746915CC7BC}" presName="sibTrans" presStyleLbl="node1" presStyleIdx="2" presStyleCnt="5"/>
      <dgm:spPr/>
    </dgm:pt>
    <dgm:pt modelId="{809525DA-F7CF-4163-8AFB-03E9FAF523CA}" type="pres">
      <dgm:prSet presAssocID="{1ECD5DAA-3B02-4A80-A952-7EF3BF0D4327}" presName="dummy" presStyleCnt="0"/>
      <dgm:spPr/>
    </dgm:pt>
    <dgm:pt modelId="{E0384AD0-5B35-4139-9090-5216E363EB8B}" type="pres">
      <dgm:prSet presAssocID="{1ECD5DAA-3B02-4A80-A952-7EF3BF0D4327}" presName="node" presStyleLbl="revTx" presStyleIdx="3" presStyleCnt="5">
        <dgm:presLayoutVars>
          <dgm:bulletEnabled val="1"/>
        </dgm:presLayoutVars>
      </dgm:prSet>
      <dgm:spPr/>
    </dgm:pt>
    <dgm:pt modelId="{97D02272-EEB0-4F57-9066-CE38212FA212}" type="pres">
      <dgm:prSet presAssocID="{E497CB2F-6E72-409B-A6EC-2EF32F5E6BC9}" presName="sibTrans" presStyleLbl="node1" presStyleIdx="3" presStyleCnt="5"/>
      <dgm:spPr/>
    </dgm:pt>
    <dgm:pt modelId="{083437EB-4A5B-4990-B432-3756DE6D98EC}" type="pres">
      <dgm:prSet presAssocID="{FC4E6668-8113-4A4E-89C7-AEE7F6C52EE2}" presName="dummy" presStyleCnt="0"/>
      <dgm:spPr/>
    </dgm:pt>
    <dgm:pt modelId="{1F5ED44D-B5AD-49B9-8E45-7301CAA69052}" type="pres">
      <dgm:prSet presAssocID="{FC4E6668-8113-4A4E-89C7-AEE7F6C52EE2}" presName="node" presStyleLbl="revTx" presStyleIdx="4" presStyleCnt="5">
        <dgm:presLayoutVars>
          <dgm:bulletEnabled val="1"/>
        </dgm:presLayoutVars>
      </dgm:prSet>
      <dgm:spPr/>
    </dgm:pt>
    <dgm:pt modelId="{E5AB38CB-2507-49D9-8724-FA8F8D84F8E3}" type="pres">
      <dgm:prSet presAssocID="{72A7C535-EBEF-479B-A299-22D857423B09}" presName="sibTrans" presStyleLbl="node1" presStyleIdx="4" presStyleCnt="5"/>
      <dgm:spPr/>
    </dgm:pt>
  </dgm:ptLst>
  <dgm:cxnLst>
    <dgm:cxn modelId="{B2892F02-E5CC-4423-8E37-C6A0C233993A}" type="presOf" srcId="{F7490BDF-93E3-4C7C-9812-E91ABB0599C6}" destId="{6CA0BCDC-F47C-4BCB-BC19-9A6EE1962A02}" srcOrd="0" destOrd="0" presId="urn:microsoft.com/office/officeart/2005/8/layout/cycle1"/>
    <dgm:cxn modelId="{9E3FA522-5D9A-4CDE-836A-EEB91BFD6168}" srcId="{BE8D65B1-07F2-4245-AFE0-F9BBA7927C09}" destId="{E67E9B2F-E47E-4473-9F1F-B67A777C307E}" srcOrd="2" destOrd="0" parTransId="{DE692BF6-3135-4AD9-A8D5-0D0B3D7431D9}" sibTransId="{DEDD47C8-38C9-448D-ADBB-7746915CC7BC}"/>
    <dgm:cxn modelId="{38452132-1D33-4D0B-81B5-B6AF174CAF07}" type="presOf" srcId="{04B655D8-07DB-4E8C-B6DB-56B5B461E338}" destId="{BF9EE585-BFB9-4BB1-A84E-B7BA14CDC17F}" srcOrd="0" destOrd="0" presId="urn:microsoft.com/office/officeart/2005/8/layout/cycle1"/>
    <dgm:cxn modelId="{36759542-DCC4-4D92-98A8-7087B74B28FA}" srcId="{BE8D65B1-07F2-4245-AFE0-F9BBA7927C09}" destId="{1ECD5DAA-3B02-4A80-A952-7EF3BF0D4327}" srcOrd="3" destOrd="0" parTransId="{EFC7B26A-74B7-4301-BC78-97A87473A992}" sibTransId="{E497CB2F-6E72-409B-A6EC-2EF32F5E6BC9}"/>
    <dgm:cxn modelId="{36690443-EB2B-46A6-B0CF-FB6FC0137D4F}" type="presOf" srcId="{17C98D44-3BA7-4C72-A658-BB778AB2532E}" destId="{610C5E91-C488-48DB-BCE3-591344A91C59}" srcOrd="0" destOrd="0" presId="urn:microsoft.com/office/officeart/2005/8/layout/cycle1"/>
    <dgm:cxn modelId="{F018A26D-9879-4991-9B73-0E683ED51803}" srcId="{BE8D65B1-07F2-4245-AFE0-F9BBA7927C09}" destId="{BCCF1D47-EE84-4DA6-9AEB-67AFD6A1ADF5}" srcOrd="0" destOrd="0" parTransId="{C0A28307-8F46-4633-B453-9CA15CCBA2A8}" sibTransId="{04B655D8-07DB-4E8C-B6DB-56B5B461E338}"/>
    <dgm:cxn modelId="{9A42C057-0A75-4623-A5AF-94AA2C8BC7C1}" type="presOf" srcId="{BCCF1D47-EE84-4DA6-9AEB-67AFD6A1ADF5}" destId="{57376B51-BE99-4F1A-8E99-2F6A67BF5126}" srcOrd="0" destOrd="0" presId="urn:microsoft.com/office/officeart/2005/8/layout/cycle1"/>
    <dgm:cxn modelId="{8B1E5385-7BD9-49A2-8547-A5E993A9C888}" srcId="{BE8D65B1-07F2-4245-AFE0-F9BBA7927C09}" destId="{17C98D44-3BA7-4C72-A658-BB778AB2532E}" srcOrd="1" destOrd="0" parTransId="{21EE5BA7-2479-4141-AE08-269F019B39D4}" sibTransId="{F7490BDF-93E3-4C7C-9812-E91ABB0599C6}"/>
    <dgm:cxn modelId="{8F4DCE85-CCB2-4955-9847-8688BAD1F932}" type="presOf" srcId="{72A7C535-EBEF-479B-A299-22D857423B09}" destId="{E5AB38CB-2507-49D9-8724-FA8F8D84F8E3}" srcOrd="0" destOrd="0" presId="urn:microsoft.com/office/officeart/2005/8/layout/cycle1"/>
    <dgm:cxn modelId="{30FAF28E-DCCE-4B05-A6F2-74A28DBC3B3E}" type="presOf" srcId="{FC4E6668-8113-4A4E-89C7-AEE7F6C52EE2}" destId="{1F5ED44D-B5AD-49B9-8E45-7301CAA69052}" srcOrd="0" destOrd="0" presId="urn:microsoft.com/office/officeart/2005/8/layout/cycle1"/>
    <dgm:cxn modelId="{66862A98-C669-4227-A9A3-550231DFA923}" type="presOf" srcId="{E497CB2F-6E72-409B-A6EC-2EF32F5E6BC9}" destId="{97D02272-EEB0-4F57-9066-CE38212FA212}" srcOrd="0" destOrd="0" presId="urn:microsoft.com/office/officeart/2005/8/layout/cycle1"/>
    <dgm:cxn modelId="{544FCA9C-6045-41AA-9F82-A6EA1A6365CE}" type="presOf" srcId="{BE8D65B1-07F2-4245-AFE0-F9BBA7927C09}" destId="{8106A28B-2FF9-423D-A593-532A0742648D}" srcOrd="0" destOrd="0" presId="urn:microsoft.com/office/officeart/2005/8/layout/cycle1"/>
    <dgm:cxn modelId="{22781CA7-C21A-4B76-AC18-CDBEF2F351FA}" srcId="{BE8D65B1-07F2-4245-AFE0-F9BBA7927C09}" destId="{FC4E6668-8113-4A4E-89C7-AEE7F6C52EE2}" srcOrd="4" destOrd="0" parTransId="{CBBCC24E-5E58-49C1-9831-A04E2582114C}" sibTransId="{72A7C535-EBEF-479B-A299-22D857423B09}"/>
    <dgm:cxn modelId="{3CEAD6CE-8AAA-4112-B362-8745B44190E4}" type="presOf" srcId="{1ECD5DAA-3B02-4A80-A952-7EF3BF0D4327}" destId="{E0384AD0-5B35-4139-9090-5216E363EB8B}" srcOrd="0" destOrd="0" presId="urn:microsoft.com/office/officeart/2005/8/layout/cycle1"/>
    <dgm:cxn modelId="{9C2DB1E0-527D-4690-A9C6-FED5E6D53241}" type="presOf" srcId="{E67E9B2F-E47E-4473-9F1F-B67A777C307E}" destId="{F7F7F6BB-3D66-4008-9B3B-8332BA4267DA}" srcOrd="0" destOrd="0" presId="urn:microsoft.com/office/officeart/2005/8/layout/cycle1"/>
    <dgm:cxn modelId="{678F87E4-B14C-4413-B76F-14C89FD82389}" type="presOf" srcId="{DEDD47C8-38C9-448D-ADBB-7746915CC7BC}" destId="{C89009E6-5142-4F6F-9D69-B5E6C9A3D50B}" srcOrd="0" destOrd="0" presId="urn:microsoft.com/office/officeart/2005/8/layout/cycle1"/>
    <dgm:cxn modelId="{DBDAB93C-06C5-4A58-9AD3-21583334D1C0}" type="presParOf" srcId="{8106A28B-2FF9-423D-A593-532A0742648D}" destId="{E1E3447B-B947-41C0-9F9E-8D837B3A2924}" srcOrd="0" destOrd="0" presId="urn:microsoft.com/office/officeart/2005/8/layout/cycle1"/>
    <dgm:cxn modelId="{F0EABA51-9863-4DB7-B204-FC627C84FB68}" type="presParOf" srcId="{8106A28B-2FF9-423D-A593-532A0742648D}" destId="{57376B51-BE99-4F1A-8E99-2F6A67BF5126}" srcOrd="1" destOrd="0" presId="urn:microsoft.com/office/officeart/2005/8/layout/cycle1"/>
    <dgm:cxn modelId="{1C989E4C-F127-45AF-92CD-0D2FCE300631}" type="presParOf" srcId="{8106A28B-2FF9-423D-A593-532A0742648D}" destId="{BF9EE585-BFB9-4BB1-A84E-B7BA14CDC17F}" srcOrd="2" destOrd="0" presId="urn:microsoft.com/office/officeart/2005/8/layout/cycle1"/>
    <dgm:cxn modelId="{1A0778A8-74C1-44EB-9C83-06DA9BC0B2D8}" type="presParOf" srcId="{8106A28B-2FF9-423D-A593-532A0742648D}" destId="{16A9AEFE-D13F-4D80-938B-C293E61E1BB3}" srcOrd="3" destOrd="0" presId="urn:microsoft.com/office/officeart/2005/8/layout/cycle1"/>
    <dgm:cxn modelId="{1057399C-BB6A-4E05-94FC-4481A0206238}" type="presParOf" srcId="{8106A28B-2FF9-423D-A593-532A0742648D}" destId="{610C5E91-C488-48DB-BCE3-591344A91C59}" srcOrd="4" destOrd="0" presId="urn:microsoft.com/office/officeart/2005/8/layout/cycle1"/>
    <dgm:cxn modelId="{85A45A23-9D73-4B3E-B164-02BEEF2CD109}" type="presParOf" srcId="{8106A28B-2FF9-423D-A593-532A0742648D}" destId="{6CA0BCDC-F47C-4BCB-BC19-9A6EE1962A02}" srcOrd="5" destOrd="0" presId="urn:microsoft.com/office/officeart/2005/8/layout/cycle1"/>
    <dgm:cxn modelId="{986DC9D7-DF6E-406B-840E-3EA59CB7D997}" type="presParOf" srcId="{8106A28B-2FF9-423D-A593-532A0742648D}" destId="{C3B7461A-E2C7-4929-BB76-17DE89CE8591}" srcOrd="6" destOrd="0" presId="urn:microsoft.com/office/officeart/2005/8/layout/cycle1"/>
    <dgm:cxn modelId="{A0885A4D-3C70-4A5E-8A42-15308800B8ED}" type="presParOf" srcId="{8106A28B-2FF9-423D-A593-532A0742648D}" destId="{F7F7F6BB-3D66-4008-9B3B-8332BA4267DA}" srcOrd="7" destOrd="0" presId="urn:microsoft.com/office/officeart/2005/8/layout/cycle1"/>
    <dgm:cxn modelId="{F58D9341-71F7-4A28-965B-13CD58D59CEA}" type="presParOf" srcId="{8106A28B-2FF9-423D-A593-532A0742648D}" destId="{C89009E6-5142-4F6F-9D69-B5E6C9A3D50B}" srcOrd="8" destOrd="0" presId="urn:microsoft.com/office/officeart/2005/8/layout/cycle1"/>
    <dgm:cxn modelId="{22C08079-5D57-4F10-A755-8063D7AFB0AF}" type="presParOf" srcId="{8106A28B-2FF9-423D-A593-532A0742648D}" destId="{809525DA-F7CF-4163-8AFB-03E9FAF523CA}" srcOrd="9" destOrd="0" presId="urn:microsoft.com/office/officeart/2005/8/layout/cycle1"/>
    <dgm:cxn modelId="{109B5053-7940-41DD-A6D4-9299103B00CF}" type="presParOf" srcId="{8106A28B-2FF9-423D-A593-532A0742648D}" destId="{E0384AD0-5B35-4139-9090-5216E363EB8B}" srcOrd="10" destOrd="0" presId="urn:microsoft.com/office/officeart/2005/8/layout/cycle1"/>
    <dgm:cxn modelId="{0AA16C04-ED15-446E-A8E4-826551F4D8D7}" type="presParOf" srcId="{8106A28B-2FF9-423D-A593-532A0742648D}" destId="{97D02272-EEB0-4F57-9066-CE38212FA212}" srcOrd="11" destOrd="0" presId="urn:microsoft.com/office/officeart/2005/8/layout/cycle1"/>
    <dgm:cxn modelId="{46970858-0915-41E0-BE8C-C8B1CB901B1B}" type="presParOf" srcId="{8106A28B-2FF9-423D-A593-532A0742648D}" destId="{083437EB-4A5B-4990-B432-3756DE6D98EC}" srcOrd="12" destOrd="0" presId="urn:microsoft.com/office/officeart/2005/8/layout/cycle1"/>
    <dgm:cxn modelId="{9412BB17-37DE-4DE3-B74F-D4CD7EAC4240}" type="presParOf" srcId="{8106A28B-2FF9-423D-A593-532A0742648D}" destId="{1F5ED44D-B5AD-49B9-8E45-7301CAA69052}" srcOrd="13" destOrd="0" presId="urn:microsoft.com/office/officeart/2005/8/layout/cycle1"/>
    <dgm:cxn modelId="{98103DA7-EE49-4966-AEE2-70A9CF75FE4E}" type="presParOf" srcId="{8106A28B-2FF9-423D-A593-532A0742648D}" destId="{E5AB38CB-2507-49D9-8724-FA8F8D84F8E3}" srcOrd="14" destOrd="0" presId="urn:microsoft.com/office/officeart/2005/8/layout/cycle1"/>
  </dgm:cxnLst>
  <dgm:bg>
    <a:effectLst>
      <a:outerShdw blurRad="50800" dist="38100" dir="2700000" algn="tl" rotWithShape="0">
        <a:prstClr val="black">
          <a:alpha val="40000"/>
        </a:prstClr>
      </a:outerShdw>
    </a:effectLst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376B51-BE99-4F1A-8E99-2F6A67BF5126}">
      <dsp:nvSpPr>
        <dsp:cNvPr id="0" name=""/>
        <dsp:cNvSpPr/>
      </dsp:nvSpPr>
      <dsp:spPr>
        <a:xfrm>
          <a:off x="3779590" y="42033"/>
          <a:ext cx="1394144" cy="13941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noProof="0" dirty="0">
              <a:solidFill>
                <a:srgbClr val="115E2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  <a:ea typeface="+mn-ea"/>
              <a:cs typeface="+mn-cs"/>
            </a:rPr>
            <a:t>Increased demand for food</a:t>
          </a:r>
          <a:endParaRPr lang="es-MX" sz="2100" kern="1200" noProof="0" dirty="0">
            <a:solidFill>
              <a:srgbClr val="115E2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gency FB" panose="020B0503020202020204" pitchFamily="34" charset="0"/>
            <a:ea typeface="+mn-ea"/>
            <a:cs typeface="+mn-cs"/>
          </a:endParaRPr>
        </a:p>
      </dsp:txBody>
      <dsp:txXfrm>
        <a:off x="3779590" y="42033"/>
        <a:ext cx="1394144" cy="1394144"/>
      </dsp:txXfrm>
    </dsp:sp>
    <dsp:sp modelId="{BF9EE585-BFB9-4BB1-A84E-B7BA14CDC17F}">
      <dsp:nvSpPr>
        <dsp:cNvPr id="0" name=""/>
        <dsp:cNvSpPr/>
      </dsp:nvSpPr>
      <dsp:spPr>
        <a:xfrm>
          <a:off x="500215" y="1719"/>
          <a:ext cx="5226849" cy="5226849"/>
        </a:xfrm>
        <a:prstGeom prst="circularArrow">
          <a:avLst>
            <a:gd name="adj1" fmla="val 5201"/>
            <a:gd name="adj2" fmla="val 335988"/>
            <a:gd name="adj3" fmla="val 21292937"/>
            <a:gd name="adj4" fmla="val 19766506"/>
            <a:gd name="adj5" fmla="val 6068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0C5E91-C488-48DB-BCE3-591344A91C59}">
      <dsp:nvSpPr>
        <dsp:cNvPr id="0" name=""/>
        <dsp:cNvSpPr/>
      </dsp:nvSpPr>
      <dsp:spPr>
        <a:xfrm>
          <a:off x="4621984" y="2634655"/>
          <a:ext cx="1394144" cy="13941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noProof="0" dirty="0">
              <a:solidFill>
                <a:srgbClr val="115E2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  <a:ea typeface="+mn-ea"/>
              <a:cs typeface="+mn-cs"/>
            </a:rPr>
            <a:t>Intensive and extensive agriculture</a:t>
          </a:r>
          <a:endParaRPr lang="es-MX" sz="2100" kern="1200" noProof="0" dirty="0">
            <a:solidFill>
              <a:srgbClr val="115E2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gency FB" panose="020B0503020202020204" pitchFamily="34" charset="0"/>
            <a:ea typeface="+mn-ea"/>
            <a:cs typeface="+mn-cs"/>
          </a:endParaRPr>
        </a:p>
      </dsp:txBody>
      <dsp:txXfrm>
        <a:off x="4621984" y="2634655"/>
        <a:ext cx="1394144" cy="1394144"/>
      </dsp:txXfrm>
    </dsp:sp>
    <dsp:sp modelId="{6CA0BCDC-F47C-4BCB-BC19-9A6EE1962A02}">
      <dsp:nvSpPr>
        <dsp:cNvPr id="0" name=""/>
        <dsp:cNvSpPr/>
      </dsp:nvSpPr>
      <dsp:spPr>
        <a:xfrm>
          <a:off x="498548" y="3890"/>
          <a:ext cx="5226849" cy="5226849"/>
        </a:xfrm>
        <a:prstGeom prst="circularArrow">
          <a:avLst>
            <a:gd name="adj1" fmla="val 5201"/>
            <a:gd name="adj2" fmla="val 335988"/>
            <a:gd name="adj3" fmla="val 3547652"/>
            <a:gd name="adj4" fmla="val 2249666"/>
            <a:gd name="adj5" fmla="val 6068"/>
          </a:avLst>
        </a:prstGeom>
        <a:solidFill>
          <a:schemeClr val="accent4">
            <a:hueOff val="2598923"/>
            <a:satOff val="-11992"/>
            <a:lumOff val="44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7F7F6BB-3D66-4008-9B3B-8332BA4267DA}">
      <dsp:nvSpPr>
        <dsp:cNvPr id="0" name=""/>
        <dsp:cNvSpPr/>
      </dsp:nvSpPr>
      <dsp:spPr>
        <a:xfrm>
          <a:off x="2277586" y="4236986"/>
          <a:ext cx="1824391" cy="1394144"/>
        </a:xfrm>
        <a:prstGeom prst="rect">
          <a:avLst/>
        </a:prstGeom>
        <a:noFill/>
        <a:ln>
          <a:noFill/>
        </a:ln>
        <a:effectLst>
          <a:glow rad="127000">
            <a:schemeClr val="bg1"/>
          </a:glow>
        </a:effectLst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noProof="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  <a:ea typeface="+mn-ea"/>
              <a:cs typeface="+mn-cs"/>
            </a:rPr>
            <a:t>Higher water requirements</a:t>
          </a:r>
          <a:endParaRPr lang="es-MX" sz="2800" b="1" kern="1200" noProof="0" dirty="0">
            <a:solidFill>
              <a:srgbClr val="FF00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gency FB" panose="020B0503020202020204" pitchFamily="34" charset="0"/>
            <a:ea typeface="+mn-ea"/>
            <a:cs typeface="+mn-cs"/>
          </a:endParaRPr>
        </a:p>
      </dsp:txBody>
      <dsp:txXfrm>
        <a:off x="2277586" y="4236986"/>
        <a:ext cx="1824391" cy="1394144"/>
      </dsp:txXfrm>
    </dsp:sp>
    <dsp:sp modelId="{C89009E6-5142-4F6F-9D69-B5E6C9A3D50B}">
      <dsp:nvSpPr>
        <dsp:cNvPr id="0" name=""/>
        <dsp:cNvSpPr/>
      </dsp:nvSpPr>
      <dsp:spPr>
        <a:xfrm>
          <a:off x="501683" y="3629"/>
          <a:ext cx="5226849" cy="5226849"/>
        </a:xfrm>
        <a:prstGeom prst="circularArrow">
          <a:avLst>
            <a:gd name="adj1" fmla="val 5201"/>
            <a:gd name="adj2" fmla="val 335988"/>
            <a:gd name="adj3" fmla="val 8213860"/>
            <a:gd name="adj4" fmla="val 6670324"/>
            <a:gd name="adj5" fmla="val 6068"/>
          </a:avLst>
        </a:prstGeom>
        <a:solidFill>
          <a:schemeClr val="accent4">
            <a:hueOff val="5197846"/>
            <a:satOff val="-23984"/>
            <a:lumOff val="88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384AD0-5B35-4139-9090-5216E363EB8B}">
      <dsp:nvSpPr>
        <dsp:cNvPr id="0" name=""/>
        <dsp:cNvSpPr/>
      </dsp:nvSpPr>
      <dsp:spPr>
        <a:xfrm>
          <a:off x="211151" y="2634655"/>
          <a:ext cx="1394144" cy="13941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noProof="0" dirty="0">
              <a:solidFill>
                <a:srgbClr val="115E2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  <a:ea typeface="+mn-ea"/>
              <a:cs typeface="+mn-cs"/>
            </a:rPr>
            <a:t>Lower performance of soils</a:t>
          </a:r>
          <a:endParaRPr lang="es-MX" sz="2100" kern="1200" noProof="0" dirty="0">
            <a:solidFill>
              <a:srgbClr val="115E2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gency FB" panose="020B0503020202020204" pitchFamily="34" charset="0"/>
            <a:ea typeface="+mn-ea"/>
            <a:cs typeface="+mn-cs"/>
          </a:endParaRPr>
        </a:p>
      </dsp:txBody>
      <dsp:txXfrm>
        <a:off x="211151" y="2634655"/>
        <a:ext cx="1394144" cy="1394144"/>
      </dsp:txXfrm>
    </dsp:sp>
    <dsp:sp modelId="{97D02272-EEB0-4F57-9066-CE38212FA212}">
      <dsp:nvSpPr>
        <dsp:cNvPr id="0" name=""/>
        <dsp:cNvSpPr/>
      </dsp:nvSpPr>
      <dsp:spPr>
        <a:xfrm>
          <a:off x="500215" y="1719"/>
          <a:ext cx="5226849" cy="5226849"/>
        </a:xfrm>
        <a:prstGeom prst="circularArrow">
          <a:avLst>
            <a:gd name="adj1" fmla="val 5201"/>
            <a:gd name="adj2" fmla="val 335988"/>
            <a:gd name="adj3" fmla="val 12297506"/>
            <a:gd name="adj4" fmla="val 10771075"/>
            <a:gd name="adj5" fmla="val 6068"/>
          </a:avLst>
        </a:prstGeom>
        <a:solidFill>
          <a:schemeClr val="accent4">
            <a:hueOff val="7796769"/>
            <a:satOff val="-35976"/>
            <a:lumOff val="132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5ED44D-B5AD-49B9-8E45-7301CAA69052}">
      <dsp:nvSpPr>
        <dsp:cNvPr id="0" name=""/>
        <dsp:cNvSpPr/>
      </dsp:nvSpPr>
      <dsp:spPr>
        <a:xfrm>
          <a:off x="1053545" y="42033"/>
          <a:ext cx="1394144" cy="13941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noProof="0" dirty="0">
              <a:solidFill>
                <a:srgbClr val="115E2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  <a:ea typeface="+mn-ea"/>
              <a:cs typeface="+mn-cs"/>
            </a:rPr>
            <a:t>Insufficient agricultural production</a:t>
          </a:r>
          <a:endParaRPr lang="es-MX" sz="2100" kern="1200" noProof="0" dirty="0">
            <a:solidFill>
              <a:srgbClr val="115E2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gency FB" panose="020B0503020202020204" pitchFamily="34" charset="0"/>
            <a:ea typeface="+mn-ea"/>
            <a:cs typeface="+mn-cs"/>
          </a:endParaRPr>
        </a:p>
      </dsp:txBody>
      <dsp:txXfrm>
        <a:off x="1053545" y="42033"/>
        <a:ext cx="1394144" cy="1394144"/>
      </dsp:txXfrm>
    </dsp:sp>
    <dsp:sp modelId="{E5AB38CB-2507-49D9-8724-FA8F8D84F8E3}">
      <dsp:nvSpPr>
        <dsp:cNvPr id="0" name=""/>
        <dsp:cNvSpPr/>
      </dsp:nvSpPr>
      <dsp:spPr>
        <a:xfrm>
          <a:off x="500215" y="1719"/>
          <a:ext cx="5226849" cy="5226849"/>
        </a:xfrm>
        <a:prstGeom prst="circularArrow">
          <a:avLst>
            <a:gd name="adj1" fmla="val 5201"/>
            <a:gd name="adj2" fmla="val 335988"/>
            <a:gd name="adj3" fmla="val 16865371"/>
            <a:gd name="adj4" fmla="val 15198641"/>
            <a:gd name="adj5" fmla="val 6068"/>
          </a:avLst>
        </a:prstGeom>
        <a:solidFill>
          <a:schemeClr val="accent4">
            <a:hueOff val="10395692"/>
            <a:satOff val="-47968"/>
            <a:lumOff val="176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PivotControl</a:t>
            </a:r>
            <a:r>
              <a:rPr lang="es-MX" dirty="0"/>
              <a:t>: Control de pivotes.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PivotMonitor</a:t>
            </a:r>
            <a:r>
              <a:rPr lang="es-MX" dirty="0"/>
              <a:t>: Monitoreo de pivotes (versión Lite).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DripControl</a:t>
            </a:r>
            <a:r>
              <a:rPr lang="es-MX" b="1" dirty="0"/>
              <a:t> : </a:t>
            </a:r>
            <a:r>
              <a:rPr lang="es-MX" dirty="0"/>
              <a:t>Control de riego estacionario.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defRPr/>
            </a:pPr>
            <a:r>
              <a:rPr lang="es-MX" b="1" dirty="0" err="1"/>
              <a:t>PumpControl</a:t>
            </a:r>
            <a:r>
              <a:rPr lang="es-MX" dirty="0"/>
              <a:t>: Control de bombas.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145" name="Google Shape;14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PivotControl</a:t>
            </a:r>
            <a:r>
              <a:rPr lang="es-MX" dirty="0"/>
              <a:t>: Control de pivotes.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PivotMonitor</a:t>
            </a:r>
            <a:r>
              <a:rPr lang="es-MX" dirty="0"/>
              <a:t>: Monitoreo de pivotes (versión Lite).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DripControl</a:t>
            </a:r>
            <a:r>
              <a:rPr lang="es-MX" b="1" dirty="0"/>
              <a:t> : </a:t>
            </a:r>
            <a:r>
              <a:rPr lang="es-MX" dirty="0"/>
              <a:t>Control de riego estacionario.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defRPr/>
            </a:pPr>
            <a:r>
              <a:rPr lang="es-MX" b="1" dirty="0" err="1"/>
              <a:t>PumpControl</a:t>
            </a:r>
            <a:r>
              <a:rPr lang="es-MX" dirty="0"/>
              <a:t>: Control de bombas.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145" name="Google Shape;14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PivotControl</a:t>
            </a:r>
            <a:r>
              <a:rPr lang="es-MX" dirty="0"/>
              <a:t>: Control de pivotes.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PivotMonitor</a:t>
            </a:r>
            <a:r>
              <a:rPr lang="es-MX" dirty="0"/>
              <a:t>: Monitoreo de pivotes (versión Lite).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DripControl</a:t>
            </a:r>
            <a:r>
              <a:rPr lang="es-MX" b="1" dirty="0"/>
              <a:t> : </a:t>
            </a:r>
            <a:r>
              <a:rPr lang="es-MX" dirty="0"/>
              <a:t>Control de riego estacionario.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s-MX" b="1" dirty="0" err="1"/>
              <a:t>PumpControl</a:t>
            </a:r>
            <a:r>
              <a:rPr lang="es-MX" dirty="0"/>
              <a:t>: Control de bombas.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145" name="Google Shape;14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233613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PivotControl</a:t>
            </a:r>
            <a:r>
              <a:rPr lang="es-MX" dirty="0"/>
              <a:t>: Control de pivotes.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PivotMonitor</a:t>
            </a:r>
            <a:r>
              <a:rPr lang="es-MX" dirty="0"/>
              <a:t>: Monitoreo de pivotes (versión Lite).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DripControl</a:t>
            </a:r>
            <a:r>
              <a:rPr lang="es-MX" b="1" dirty="0"/>
              <a:t> : </a:t>
            </a:r>
            <a:r>
              <a:rPr lang="es-MX" dirty="0"/>
              <a:t>Control de riego estacionario.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s-MX" b="1" dirty="0" err="1"/>
              <a:t>PumpControl</a:t>
            </a:r>
            <a:r>
              <a:rPr lang="es-MX" dirty="0"/>
              <a:t>: Control de bombas.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145" name="Google Shape;14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126852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PivotControl</a:t>
            </a:r>
            <a:r>
              <a:rPr lang="es-MX" dirty="0"/>
              <a:t>: Control de pivotes.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PivotMonitor</a:t>
            </a:r>
            <a:r>
              <a:rPr lang="es-MX" dirty="0"/>
              <a:t>: Monitoreo de pivotes (versión Lite).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DripControl</a:t>
            </a:r>
            <a:r>
              <a:rPr lang="es-MX" b="1" dirty="0"/>
              <a:t> : </a:t>
            </a:r>
            <a:r>
              <a:rPr lang="es-MX" dirty="0"/>
              <a:t>Control de riego estacionario.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s-MX" b="1" dirty="0" err="1"/>
              <a:t>PumpControl</a:t>
            </a:r>
            <a:r>
              <a:rPr lang="es-MX" dirty="0"/>
              <a:t>: Control de bombas.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145" name="Google Shape;14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670524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s-MX" sz="1100" b="1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DTA-Agrícola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 está dirigido a la rama agrícola, dentro de la actividad primaria, en cualquier cadena productiva que utilice el riego, siendo útil para grandes, medianos y pequeños productores. </a:t>
            </a: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endParaRPr lang="es-MX" sz="1100" b="0" i="0" u="none" strike="noStrike" cap="none" dirty="0">
              <a:solidFill>
                <a:srgbClr val="000000"/>
              </a:solidFill>
              <a:latin typeface="Arial" panose="020B0604020202020204"/>
              <a:ea typeface="Times New Roman" panose="02020603050405020304" pitchFamily="18" charset="0"/>
              <a:cs typeface="Arial" panose="020B0604020202020204"/>
              <a:sym typeface="Arial" panose="020B0604020202020204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s-MX" sz="1100" b="1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Modularidad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:</a:t>
            </a: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Permite adaptarse a las necesidades de los clientes, así como el tránsito a la agricultura de precisión, sin la necesidad de realizar grandes inversiones por parte del agricultor, a partir de la adaptación de las tecnologías con que cuenta en la actualidad. </a:t>
            </a: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La adopción de una sola tecnología de monitoreo podría apoyar a productores pequeños, por su bajo costo de inversión. </a:t>
            </a: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La combinación de varias tecnologías es idónea para productores medianos o cooperativas agrícolas. </a:t>
            </a: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Mientras que el sistema integrado es conveniente para grandes empresas con cultivos a gran escala. </a:t>
            </a: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endParaRPr lang="es-MX" sz="1100" b="0" i="0" u="none" strike="noStrike" cap="none" dirty="0">
              <a:solidFill>
                <a:srgbClr val="000000"/>
              </a:solidFill>
              <a:latin typeface="Arial" panose="020B0604020202020204"/>
              <a:ea typeface="Times New Roman" panose="02020603050405020304" pitchFamily="18" charset="0"/>
              <a:cs typeface="Arial" panose="020B0604020202020204"/>
              <a:sym typeface="Arial" panose="020B0604020202020204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Esto implica que nuestra propuesta no esté limitada a un reducido segmento de clientes que cuente con un alto volumen productivo o fuerte capital de inversión. Las diferentes tecnologías que incluye permiten el trabajo en cultivos anuales, perennes, frutales e incluso, en hidroponía y jardinería. Con 36 usuarios activos, 5 en fase de adopción y más de 2’000 ha atendidas, dotamos a los agricultores de un sistema global de gestión del riego que permita la obtención de alimentos saludables, así como el incremento y realce de la salud de los </a:t>
            </a:r>
            <a:r>
              <a:rPr lang="es-MX" sz="1100" b="0" i="0" u="none" strike="noStrike" cap="none" dirty="0" err="1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agrosistemas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, la diversidad y la actividad biológica de los suelos.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Calibri" panose="020F0502020204030204" pitchFamily="34" charset="0"/>
                <a:cs typeface="Arial" panose="020B0604020202020204"/>
                <a:sym typeface="Arial" panose="020B0604020202020204"/>
              </a:rPr>
              <a:t>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9" name="Google Shape;19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PivotControl</a:t>
            </a:r>
            <a:r>
              <a:rPr lang="es-MX" dirty="0"/>
              <a:t>: Control de pivotes.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PivotMonitor</a:t>
            </a:r>
            <a:r>
              <a:rPr lang="es-MX" dirty="0"/>
              <a:t>: Monitoreo de pivotes (versión Lite).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DripControl</a:t>
            </a:r>
            <a:r>
              <a:rPr lang="es-MX" b="1" dirty="0"/>
              <a:t> : </a:t>
            </a:r>
            <a:r>
              <a:rPr lang="es-MX" dirty="0"/>
              <a:t>Control de riego estacionario.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defRPr/>
            </a:pPr>
            <a:r>
              <a:rPr lang="es-MX" b="1" dirty="0" err="1"/>
              <a:t>PumpControl</a:t>
            </a:r>
            <a:r>
              <a:rPr lang="es-MX" dirty="0"/>
              <a:t>: Control de bombas.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145" name="Google Shape;14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r>
              <a:rPr lang="es-MX" sz="1100" b="1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Indicadores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: </a:t>
            </a:r>
          </a:p>
          <a:p>
            <a:pPr marL="228600" marR="0" lvl="0" indent="-2286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AutoNum type="arabicParenR"/>
              <a:defRPr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Consumo  de agua (sensores de flujo y presión); </a:t>
            </a:r>
          </a:p>
          <a:p>
            <a:pPr marL="228600" marR="0" lvl="0" indent="-2286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AutoNum type="arabicParenR"/>
              <a:defRPr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Consumo eléctrico; </a:t>
            </a:r>
          </a:p>
          <a:p>
            <a:pPr marL="228600" marR="0" lvl="0" indent="-2286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AutoNum type="arabicParenR"/>
              <a:defRPr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Roturas de bombas, motores, contactores eléctricos, válvulas, torceduras de equipos de movimiento continuo; </a:t>
            </a:r>
          </a:p>
          <a:p>
            <a:pPr marL="228600" marR="0" lvl="0" indent="-2286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AutoNum type="arabicParenR"/>
              <a:defRPr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% ahorro de agua; </a:t>
            </a:r>
          </a:p>
          <a:p>
            <a:pPr marL="228600" marR="0" lvl="0" indent="-2286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AutoNum type="arabicParenR"/>
              <a:defRPr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% ahorro de fertilizantes. 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endParaRPr lang="es-MX" sz="1100" b="0" i="0" u="none" strike="noStrike" cap="none" dirty="0">
              <a:solidFill>
                <a:srgbClr val="000000"/>
              </a:solidFill>
              <a:latin typeface="Arial" panose="020B0604020202020204"/>
              <a:ea typeface="Times New Roman" panose="02020603050405020304" pitchFamily="18" charset="0"/>
              <a:cs typeface="Arial" panose="020B0604020202020204"/>
              <a:sym typeface="Arial" panose="020B0604020202020204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Aún no hablamos de incremento de productividad con tan pocos ciclos productivos, debido a que ésta puede estar asociada a otros factores ajenos a nuestro sistema. Por tanto, preferimos referirnos a </a:t>
            </a:r>
            <a:r>
              <a:rPr lang="es-MX" sz="1100" b="1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mejora de la rentabilidad 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por la disminución de costos.</a:t>
            </a:r>
            <a:endParaRPr lang="es-MX" sz="1100" b="0" i="0" u="none" strike="noStrike" cap="none" dirty="0">
              <a:solidFill>
                <a:srgbClr val="000000"/>
              </a:solidFill>
              <a:latin typeface="Arial" panose="020B0604020202020204"/>
              <a:ea typeface="Calibri" panose="020F0502020204030204" pitchFamily="34" charset="0"/>
              <a:cs typeface="Arial" panose="020B0604020202020204"/>
              <a:sym typeface="Arial" panose="020B0604020202020204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</a:pPr>
            <a:endParaRPr lang="es-MX" sz="1100" b="0" i="0" u="none" strike="noStrike" cap="none" dirty="0">
              <a:solidFill>
                <a:srgbClr val="000000"/>
              </a:solidFill>
              <a:latin typeface="Arial" panose="020B0604020202020204"/>
              <a:ea typeface="Times New Roman" panose="02020603050405020304" pitchFamily="18" charset="0"/>
              <a:cs typeface="Arial" panose="020B0604020202020204"/>
              <a:sym typeface="Arial" panose="020B0604020202020204"/>
            </a:endParaRP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Nuestra tecnología ha representado entre un 30% y un 35% de ahorro en el consumo de agua por concepto de detección de roturas, atascos, salideros e interacción con las condiciones climáticas. </a:t>
            </a: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Permite producciones más limpias, al garantizar mayor uniformidad del riego y disminuir el empleo de agroquímicos hasta en 30%. </a:t>
            </a: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Solo en roturas de motores, bombas y equipos de riego ha representado un ahorro de casi un 90%. Todo lo cual es observable al finalizar el primer ciclo productivo. </a:t>
            </a: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Adicionalmente, representa mayor tranquilidad y confianza en el proceso de irrigación, así como una disminución en el consumo de electricidad y gastos adicionales de combustible, al reducir la incidencia del productor y por el concepto de monitoreo presencial. </a:t>
            </a: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Todo esto contribuye a lograr producciones sostenibles y eficientes a lograr un mejor manejo de los recursos, ayuda a reducir los conflictos actuales por causa del uso del agua y contribuye a revertir el problema de la sequía en las regiones más afectadas del país. </a:t>
            </a: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De igual manera, se contribuye a reducir el impacto del mal manejo de los recursos naturales sobre la clase más pobre, debido a que el 74% de los pobres a nivel mundial son directamente afectados por la degradación de la tierra. </a:t>
            </a: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Se contribuye al cuidado del manto acuífero y a frenar la desertificación, así como la reducción de la degradación de los suelos (52% de la tierra utilizada para la agricultura se ve moderada o severamente afectada por la degradación del suelo). </a:t>
            </a:r>
            <a:endParaRPr lang="es-MX" sz="1100" b="0" i="0" u="none" strike="noStrike" cap="none" dirty="0">
              <a:solidFill>
                <a:srgbClr val="000000"/>
              </a:solidFill>
              <a:latin typeface="Arial" panose="020B0604020202020204"/>
              <a:ea typeface="Calibri" panose="020F0502020204030204" pitchFamily="34" charset="0"/>
              <a:cs typeface="Arial" panose="020B0604020202020204"/>
              <a:sym typeface="Arial" panose="020B0604020202020204"/>
            </a:endParaRPr>
          </a:p>
        </p:txBody>
      </p:sp>
      <p:sp>
        <p:nvSpPr>
          <p:cNvPr id="299" name="Google Shape;299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400" b="1" dirty="0"/>
              <a:t>GRACIAS!!!</a:t>
            </a:r>
            <a:endParaRPr sz="2400" b="1" dirty="0"/>
          </a:p>
        </p:txBody>
      </p:sp>
      <p:sp>
        <p:nvSpPr>
          <p:cNvPr id="75" name="Google Shape;7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r>
              <a:rPr lang="es-MX" b="1" noProof="0" dirty="0"/>
              <a:t>Principales dolores de los productores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endParaRPr 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r>
              <a:rPr lang="es-MX" b="1" noProof="0" dirty="0"/>
              <a:t>Principales dolores de los productores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49780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s-MX" b="1" noProof="0" dirty="0"/>
              <a:t>Principales dolores de los productores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83909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+mj-lt"/>
              <a:buNone/>
            </a:pPr>
            <a:r>
              <a:rPr lang="es-MX" sz="1100" b="1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DTA-Agrícola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. Solución </a:t>
            </a:r>
            <a:r>
              <a:rPr lang="es-MX" sz="1800" i="0" dirty="0">
                <a:solidFill>
                  <a:srgbClr val="212529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propia y modular 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para la automatización para monitoreo y control inteligente en tiempo real de parcelas, sistemas de riego y bombeo.</a:t>
            </a:r>
            <a:endParaRPr lang="es-MX" sz="1100" b="0" i="0" u="none" strike="noStrike" cap="none" dirty="0">
              <a:solidFill>
                <a:srgbClr val="000000"/>
              </a:solidFill>
              <a:latin typeface="Arial" panose="020B0604020202020204"/>
              <a:ea typeface="Calibri" panose="020F0502020204030204" pitchFamily="34" charset="0"/>
              <a:cs typeface="Arial" panose="020B0604020202020204"/>
              <a:sym typeface="Arial" panose="020B0604020202020204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endParaRPr lang="es-MX" sz="1100" b="0" i="0" u="none" strike="noStrike" cap="none" dirty="0">
              <a:solidFill>
                <a:srgbClr val="000000"/>
              </a:solidFill>
              <a:latin typeface="Arial" panose="020B0604020202020204"/>
              <a:ea typeface="Times New Roman" panose="02020603050405020304" pitchFamily="18" charset="0"/>
              <a:cs typeface="Arial" panose="020B0604020202020204"/>
              <a:sym typeface="Arial" panose="020B0604020202020204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r>
              <a:rPr lang="es-MX" sz="1100" b="1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Objetivo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: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Solucionar los problemas de afectación en cultivos y suelo que provocan la disminución de la productividad,</a:t>
            </a:r>
            <a:r>
              <a:rPr lang="es-MX" sz="1100" i="0" dirty="0">
                <a:solidFill>
                  <a:srgbClr val="212529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 disminuyendo los riesgos asociados a factores químicos y físicos como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 los problemas ocasionados por el riego no uniforme, el derrame innecesario de agua y fertilizantes</a:t>
            </a:r>
            <a:r>
              <a:rPr lang="es-MX" sz="1800" i="0" dirty="0">
                <a:solidFill>
                  <a:srgbClr val="212529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, sobre la base de la conjugación de tecnologías de Automatización, Comunicaciones e Inteligencia Artificial. Todo, desde una aplicación móvil realmente sencilla de manejar y un dispositivo acoplado a los equipos de riego y bombeo, que representan para el productor un ahorro en tiempo, combustible, agroquímicos y agua, contribuyendo a lograr producciones más limpias. 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endParaRPr lang="es-MX" sz="1100" b="0" i="0" u="none" strike="noStrike" cap="none" dirty="0">
              <a:solidFill>
                <a:srgbClr val="000000"/>
              </a:solidFill>
              <a:latin typeface="Arial" panose="020B0604020202020204"/>
              <a:ea typeface="Times New Roman" panose="02020603050405020304" pitchFamily="18" charset="0"/>
              <a:cs typeface="Arial" panose="020B0604020202020204"/>
              <a:sym typeface="Arial" panose="020B0604020202020204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s-MX" sz="1100" b="1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Así como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:</a:t>
            </a: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La prevención de roturas de equipos de riego y bombeo, debido a atascos (en equipos de movimiento continuo) o taponeo en las tuberías (en equipos estacionarios), </a:t>
            </a: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El incremento de la capacidad de reacción del productor ante las fallas,</a:t>
            </a: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La automatizar equipos muy antiguos y con múltiples adaptaciones que otras marcas no tomarían en consideración, </a:t>
            </a: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Prevenir insuficiencias en los niveles de agua y fallas de electricidad. </a:t>
            </a: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endParaRPr lang="es-MX" sz="1100" b="0" i="0" u="none" strike="noStrike" cap="none" dirty="0">
              <a:solidFill>
                <a:srgbClr val="000000"/>
              </a:solidFill>
              <a:latin typeface="Arial" panose="020B0604020202020204"/>
              <a:ea typeface="Times New Roman" panose="02020603050405020304" pitchFamily="18" charset="0"/>
              <a:cs typeface="Arial" panose="020B0604020202020204"/>
              <a:sym typeface="Arial" panose="020B0604020202020204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s-MX" sz="1100" b="1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Adicionalmente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:</a:t>
            </a: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Brindamos al productor una herramienta para el monitoreo y control en tiempo real todos </a:t>
            </a:r>
            <a:r>
              <a:rPr lang="es-MX" sz="1100" i="0" dirty="0">
                <a:solidFill>
                  <a:srgbClr val="212529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tus sistemas de riego y bombeo desde un mismo lugar sin importar el lugar donde se encuentren, que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 no se puedan recorrer constantemente, con dificultad para detectar las fallas, </a:t>
            </a:r>
            <a:r>
              <a:rPr lang="es-MX" sz="1100" i="0" dirty="0">
                <a:solidFill>
                  <a:srgbClr val="212529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prolongar su vida útil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, y ahorrar insumos como el combustible</a:t>
            </a:r>
            <a:r>
              <a:rPr lang="es-MX" sz="1100" i="0" dirty="0">
                <a:solidFill>
                  <a:srgbClr val="212529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. </a:t>
            </a:r>
            <a:endParaRPr lang="en-US" sz="800" b="0" i="0" u="none" strike="noStrike" cap="none" dirty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3" name="Google Shape;13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333820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PivotControl</a:t>
            </a:r>
            <a:r>
              <a:rPr lang="es-MX" dirty="0"/>
              <a:t>: Control de pivotes.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PivotMonitor</a:t>
            </a:r>
            <a:r>
              <a:rPr lang="es-MX" dirty="0"/>
              <a:t>: Monitoreo de pivotes (versión Lite).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DripControl</a:t>
            </a:r>
            <a:r>
              <a:rPr lang="es-MX" b="1" dirty="0"/>
              <a:t> : </a:t>
            </a:r>
            <a:r>
              <a:rPr lang="es-MX" dirty="0"/>
              <a:t>Control de riego estacionario.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s-MX" b="1" dirty="0" err="1"/>
              <a:t>PumpControl</a:t>
            </a:r>
            <a:r>
              <a:rPr lang="es-MX" dirty="0"/>
              <a:t>: Control de bombas.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145" name="Google Shape;14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467441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+mj-lt"/>
              <a:buNone/>
            </a:pPr>
            <a:r>
              <a:rPr lang="es-MX" sz="1100" b="1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DTA-Agrícola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. Solución </a:t>
            </a:r>
            <a:r>
              <a:rPr lang="es-MX" sz="1800" i="0" dirty="0">
                <a:solidFill>
                  <a:srgbClr val="212529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propia y modular 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para la automatización para monitoreo y control inteligente en tiempo real de parcelas, sistemas de riego y bombeo.</a:t>
            </a:r>
            <a:endParaRPr lang="es-MX" sz="1100" b="0" i="0" u="none" strike="noStrike" cap="none" dirty="0">
              <a:solidFill>
                <a:srgbClr val="000000"/>
              </a:solidFill>
              <a:latin typeface="Arial" panose="020B0604020202020204"/>
              <a:ea typeface="Calibri" panose="020F0502020204030204" pitchFamily="34" charset="0"/>
              <a:cs typeface="Arial" panose="020B0604020202020204"/>
              <a:sym typeface="Arial" panose="020B0604020202020204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endParaRPr lang="es-MX" sz="1100" b="0" i="0" u="none" strike="noStrike" cap="none" dirty="0">
              <a:solidFill>
                <a:srgbClr val="000000"/>
              </a:solidFill>
              <a:latin typeface="Arial" panose="020B0604020202020204"/>
              <a:ea typeface="Times New Roman" panose="02020603050405020304" pitchFamily="18" charset="0"/>
              <a:cs typeface="Arial" panose="020B0604020202020204"/>
              <a:sym typeface="Arial" panose="020B0604020202020204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r>
              <a:rPr lang="es-MX" sz="1100" b="1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Objetivo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: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Solucionar los problemas de afectación en cultivos y suelo que provocan la disminución de la productividad,</a:t>
            </a:r>
            <a:r>
              <a:rPr lang="es-MX" sz="1100" i="0" dirty="0">
                <a:solidFill>
                  <a:srgbClr val="212529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 disminuyendo los riesgos asociados a factores químicos y físicos como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 los problemas ocasionados por el riego no uniforme, el derrame innecesario de agua y fertilizantes</a:t>
            </a:r>
            <a:r>
              <a:rPr lang="es-MX" sz="1800" i="0" dirty="0">
                <a:solidFill>
                  <a:srgbClr val="212529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, sobre la base de la conjugación de tecnologías de Automatización, Comunicaciones e Inteligencia Artificial. Todo, desde una aplicación móvil realmente sencilla de manejar y un dispositivo acoplado a los equipos de riego y bombeo, que representan para el productor un ahorro en tiempo, combustible, agroquímicos y agua, contribuyendo a lograr producciones más limpias. 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endParaRPr lang="es-MX" sz="1100" b="0" i="0" u="none" strike="noStrike" cap="none" dirty="0">
              <a:solidFill>
                <a:srgbClr val="000000"/>
              </a:solidFill>
              <a:latin typeface="Arial" panose="020B0604020202020204"/>
              <a:ea typeface="Times New Roman" panose="02020603050405020304" pitchFamily="18" charset="0"/>
              <a:cs typeface="Arial" panose="020B0604020202020204"/>
              <a:sym typeface="Arial" panose="020B0604020202020204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s-MX" sz="1100" b="1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Así como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:</a:t>
            </a: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La prevención de roturas de equipos de riego y bombeo, debido a atascos (en equipos de movimiento continuo) o taponeo en las tuberías (en equipos estacionarios), </a:t>
            </a: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El incremento de la capacidad de reacción del productor ante las fallas,</a:t>
            </a: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La automatizar equipos muy antiguos y con múltiples adaptaciones que otras marcas no tomarían en consideración, </a:t>
            </a: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Prevenir insuficiencias en los niveles de agua y fallas de electricidad. </a:t>
            </a: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endParaRPr lang="es-MX" sz="1100" b="0" i="0" u="none" strike="noStrike" cap="none" dirty="0">
              <a:solidFill>
                <a:srgbClr val="000000"/>
              </a:solidFill>
              <a:latin typeface="Arial" panose="020B0604020202020204"/>
              <a:ea typeface="Times New Roman" panose="02020603050405020304" pitchFamily="18" charset="0"/>
              <a:cs typeface="Arial" panose="020B0604020202020204"/>
              <a:sym typeface="Arial" panose="020B0604020202020204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s-MX" sz="1100" b="1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Adicionalmente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:</a:t>
            </a: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Brindamos al productor una herramienta para el monitoreo y control en tiempo real todos </a:t>
            </a:r>
            <a:r>
              <a:rPr lang="es-MX" sz="1100" i="0" dirty="0">
                <a:solidFill>
                  <a:srgbClr val="212529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tus sistemas de riego y bombeo desde un mismo lugar sin importar el lugar donde se encuentren, que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 no se puedan recorrer constantemente, con dificultad para detectar las fallas, </a:t>
            </a:r>
            <a:r>
              <a:rPr lang="es-MX" sz="1100" i="0" dirty="0">
                <a:solidFill>
                  <a:srgbClr val="212529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prolongar su vida útil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, y ahorrar insumos como el combustible</a:t>
            </a:r>
            <a:r>
              <a:rPr lang="es-MX" sz="1100" i="0" dirty="0">
                <a:solidFill>
                  <a:srgbClr val="212529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. </a:t>
            </a:r>
            <a:endParaRPr lang="en-US" sz="800" b="0" i="0" u="none" strike="noStrike" cap="none" dirty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3" name="Google Shape;13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+mj-lt"/>
              <a:buNone/>
            </a:pPr>
            <a:r>
              <a:rPr lang="es-MX" sz="1100" b="1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DTA-Agrícola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. Solución </a:t>
            </a:r>
            <a:r>
              <a:rPr lang="es-MX" sz="1800" i="0" dirty="0">
                <a:solidFill>
                  <a:srgbClr val="212529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propia y modular 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para la automatización para monitoreo y control inteligente en tiempo real de parcelas, sistemas de riego y bombeo.</a:t>
            </a:r>
            <a:endParaRPr lang="es-MX" sz="1100" b="0" i="0" u="none" strike="noStrike" cap="none" dirty="0">
              <a:solidFill>
                <a:srgbClr val="000000"/>
              </a:solidFill>
              <a:latin typeface="Arial" panose="020B0604020202020204"/>
              <a:ea typeface="Calibri" panose="020F0502020204030204" pitchFamily="34" charset="0"/>
              <a:cs typeface="Arial" panose="020B0604020202020204"/>
              <a:sym typeface="Arial" panose="020B0604020202020204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endParaRPr lang="es-MX" sz="1100" b="0" i="0" u="none" strike="noStrike" cap="none" dirty="0">
              <a:solidFill>
                <a:srgbClr val="000000"/>
              </a:solidFill>
              <a:latin typeface="Arial" panose="020B0604020202020204"/>
              <a:ea typeface="Times New Roman" panose="02020603050405020304" pitchFamily="18" charset="0"/>
              <a:cs typeface="Arial" panose="020B0604020202020204"/>
              <a:sym typeface="Arial" panose="020B0604020202020204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r>
              <a:rPr lang="es-MX" sz="1100" b="1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Objetivo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: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Solucionar los problemas de afectación en cultivos y suelo que provocan la disminución de la productividad,</a:t>
            </a:r>
            <a:r>
              <a:rPr lang="es-MX" sz="1100" i="0" dirty="0">
                <a:solidFill>
                  <a:srgbClr val="212529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 disminuyendo los riesgos asociados a factores químicos y físicos como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 los problemas ocasionados por el riego no uniforme, el derrame innecesario de agua y fertilizantes</a:t>
            </a:r>
            <a:r>
              <a:rPr lang="es-MX" sz="1800" i="0" dirty="0">
                <a:solidFill>
                  <a:srgbClr val="212529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, sobre la base de la conjugación de tecnologías de Automatización, Comunicaciones e Inteligencia Artificial. Todo, desde una aplicación móvil realmente sencilla de manejar y un dispositivo acoplado a los equipos de riego y bombeo, que representan para el productor un ahorro en tiempo, combustible, agroquímicos y agua, contribuyendo a lograr producciones más limpias. 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endParaRPr lang="es-MX" sz="1100" b="0" i="0" u="none" strike="noStrike" cap="none" dirty="0">
              <a:solidFill>
                <a:srgbClr val="000000"/>
              </a:solidFill>
              <a:latin typeface="Arial" panose="020B0604020202020204"/>
              <a:ea typeface="Times New Roman" panose="02020603050405020304" pitchFamily="18" charset="0"/>
              <a:cs typeface="Arial" panose="020B0604020202020204"/>
              <a:sym typeface="Arial" panose="020B0604020202020204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s-MX" sz="1100" b="1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Así como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:</a:t>
            </a: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La prevención de roturas de equipos de riego y bombeo, debido a atascos (en equipos de movimiento continuo) o taponeo en las tuberías (en equipos estacionarios), </a:t>
            </a: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El incremento de la capacidad de reacción del productor ante las fallas,</a:t>
            </a: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La automatizar equipos muy antiguos y con múltiples adaptaciones que otras marcas no tomarían en consideración, </a:t>
            </a: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Prevenir insuficiencias en los niveles de agua y fallas de electricidad. </a:t>
            </a: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endParaRPr lang="es-MX" sz="1100" b="0" i="0" u="none" strike="noStrike" cap="none" dirty="0">
              <a:solidFill>
                <a:srgbClr val="000000"/>
              </a:solidFill>
              <a:latin typeface="Arial" panose="020B0604020202020204"/>
              <a:ea typeface="Times New Roman" panose="02020603050405020304" pitchFamily="18" charset="0"/>
              <a:cs typeface="Arial" panose="020B0604020202020204"/>
              <a:sym typeface="Arial" panose="020B0604020202020204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s-MX" sz="1100" b="1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Adicionalmente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:</a:t>
            </a: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Brindamos al productor una herramienta para el monitoreo y control en tiempo real todos </a:t>
            </a:r>
            <a:r>
              <a:rPr lang="es-MX" sz="1100" i="0" dirty="0">
                <a:solidFill>
                  <a:srgbClr val="212529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tus sistemas de riego y bombeo desde un mismo lugar sin importar el lugar donde se encuentren, que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 no se puedan recorrer constantemente, con dificultad para detectar las fallas, </a:t>
            </a:r>
            <a:r>
              <a:rPr lang="es-MX" sz="1100" i="0" dirty="0">
                <a:solidFill>
                  <a:srgbClr val="212529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prolongar su vida útil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, y ahorrar insumos como el combustible</a:t>
            </a:r>
            <a:r>
              <a:rPr lang="es-MX" sz="1100" i="0" dirty="0">
                <a:solidFill>
                  <a:srgbClr val="212529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. </a:t>
            </a:r>
            <a:endParaRPr lang="en-US" sz="800" b="0" i="0" u="none" strike="noStrike" cap="none" dirty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3" name="Google Shape;13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508788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PivotControl</a:t>
            </a:r>
            <a:r>
              <a:rPr lang="es-MX" dirty="0"/>
              <a:t>: Control de pivotes.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PivotMonitor</a:t>
            </a:r>
            <a:r>
              <a:rPr lang="es-MX" dirty="0"/>
              <a:t>: Monitoreo de pivotes (versión Lite).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DripControl</a:t>
            </a:r>
            <a:r>
              <a:rPr lang="es-MX" b="1" dirty="0"/>
              <a:t> : </a:t>
            </a:r>
            <a:r>
              <a:rPr lang="es-MX" dirty="0"/>
              <a:t>Control de riego estacionario.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defRPr/>
            </a:pPr>
            <a:r>
              <a:rPr lang="es-MX" b="1" dirty="0" err="1"/>
              <a:t>PumpControl</a:t>
            </a:r>
            <a:r>
              <a:rPr lang="es-MX" dirty="0"/>
              <a:t>: Control de bombas.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145" name="Google Shape;14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Diseño personalizado">
  <p:cSld name="1_Diseño personalizado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21"/>
          <p:cNvPicPr preferRelativeResize="0"/>
          <p:nvPr userDrawn="1"/>
        </p:nvPicPr>
        <p:blipFill rotWithShape="1">
          <a:blip r:embed="rId3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 t="27205" b="41049"/>
          <a:stretch/>
        </p:blipFill>
        <p:spPr>
          <a:xfrm>
            <a:off x="-6985" y="4742815"/>
            <a:ext cx="12220575" cy="18161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21"/>
          <p:cNvSpPr/>
          <p:nvPr/>
        </p:nvSpPr>
        <p:spPr>
          <a:xfrm>
            <a:off x="-14605" y="6575425"/>
            <a:ext cx="12220575" cy="358140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8;p21"/>
          <p:cNvSpPr/>
          <p:nvPr userDrawn="1"/>
        </p:nvSpPr>
        <p:spPr>
          <a:xfrm>
            <a:off x="-6985" y="-77470"/>
            <a:ext cx="12206100" cy="4866000"/>
          </a:xfrm>
          <a:prstGeom prst="rect">
            <a:avLst/>
          </a:prstGeom>
          <a:gradFill>
            <a:gsLst>
              <a:gs pos="0">
                <a:srgbClr val="F6F9FC"/>
              </a:gs>
              <a:gs pos="74000">
                <a:schemeClr val="accent6">
                  <a:lumMod val="20000"/>
                  <a:lumOff val="80000"/>
                </a:schemeClr>
              </a:gs>
              <a:gs pos="100000">
                <a:srgbClr val="D6E3CD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5" name="Grupo 14">
            <a:extLst>
              <a:ext uri="{FF2B5EF4-FFF2-40B4-BE49-F238E27FC236}">
                <a16:creationId xmlns:a16="http://schemas.microsoft.com/office/drawing/2014/main" id="{9C282CE9-57D7-4D1C-9381-383CBFC632E9}"/>
              </a:ext>
            </a:extLst>
          </p:cNvPr>
          <p:cNvGrpSpPr/>
          <p:nvPr userDrawn="1"/>
        </p:nvGrpSpPr>
        <p:grpSpPr>
          <a:xfrm>
            <a:off x="1107821" y="6593008"/>
            <a:ext cx="10146335" cy="245844"/>
            <a:chOff x="1983125" y="6584216"/>
            <a:chExt cx="9210709" cy="245844"/>
          </a:xfrm>
        </p:grpSpPr>
        <p:pic>
          <p:nvPicPr>
            <p:cNvPr id="16" name="Google Shape;10;p21">
              <a:extLst>
                <a:ext uri="{FF2B5EF4-FFF2-40B4-BE49-F238E27FC236}">
                  <a16:creationId xmlns:a16="http://schemas.microsoft.com/office/drawing/2014/main" id="{7AE8E946-44CB-4672-B38A-8AE387CDD550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983125" y="6628086"/>
              <a:ext cx="194534" cy="18151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" name="Google Shape;11;p21">
              <a:extLst>
                <a:ext uri="{FF2B5EF4-FFF2-40B4-BE49-F238E27FC236}">
                  <a16:creationId xmlns:a16="http://schemas.microsoft.com/office/drawing/2014/main" id="{FD17AFAD-BB3B-4EEE-8788-EDC1C699A03B}"/>
                </a:ext>
              </a:extLst>
            </p:cNvPr>
            <p:cNvSpPr txBox="1"/>
            <p:nvPr/>
          </p:nvSpPr>
          <p:spPr>
            <a:xfrm>
              <a:off x="2221214" y="6584216"/>
              <a:ext cx="8972620" cy="2152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https://dtaamerica.com/dta-agricola   |            contact@dtaamerica.com    |            625 152 3176    |             5a # 501, Cuauhtémoc, Chihuahua, México 31500</a:t>
              </a:r>
              <a:endParaRPr dirty="0"/>
            </a:p>
          </p:txBody>
        </p:sp>
        <p:pic>
          <p:nvPicPr>
            <p:cNvPr id="18" name="Google Shape;12;p21">
              <a:extLst>
                <a:ext uri="{FF2B5EF4-FFF2-40B4-BE49-F238E27FC236}">
                  <a16:creationId xmlns:a16="http://schemas.microsoft.com/office/drawing/2014/main" id="{A01D3065-F503-4835-AF14-17AE335CD199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4616816" y="6595513"/>
              <a:ext cx="194534" cy="231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" name="Google Shape;13;p21">
              <a:extLst>
                <a:ext uri="{FF2B5EF4-FFF2-40B4-BE49-F238E27FC236}">
                  <a16:creationId xmlns:a16="http://schemas.microsoft.com/office/drawing/2014/main" id="{4202D410-2AD7-4B4F-A7A5-42D1314911CA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6673845" y="6635626"/>
              <a:ext cx="156591" cy="1944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" name="Google Shape;14;p21">
              <a:extLst>
                <a:ext uri="{FF2B5EF4-FFF2-40B4-BE49-F238E27FC236}">
                  <a16:creationId xmlns:a16="http://schemas.microsoft.com/office/drawing/2014/main" id="{F1782F62-96C2-4A2A-805F-64308490C26C}"/>
                </a:ext>
              </a:extLst>
            </p:cNvPr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8052001" y="6642074"/>
              <a:ext cx="156591" cy="16358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" name="Rectángulo 1">
            <a:extLst>
              <a:ext uri="{FF2B5EF4-FFF2-40B4-BE49-F238E27FC236}">
                <a16:creationId xmlns:a16="http://schemas.microsoft.com/office/drawing/2014/main" id="{09C55ECF-1FB8-481C-9A77-CA14007509BC}"/>
              </a:ext>
            </a:extLst>
          </p:cNvPr>
          <p:cNvSpPr/>
          <p:nvPr userDrawn="1"/>
        </p:nvSpPr>
        <p:spPr>
          <a:xfrm>
            <a:off x="0" y="-77470"/>
            <a:ext cx="12205970" cy="6633953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2" name="Imagen 11" descr="Imagen de la pantalla de un video juego&#10;&#10;Descripción generada automáticamente con confianza baja">
            <a:extLst>
              <a:ext uri="{FF2B5EF4-FFF2-40B4-BE49-F238E27FC236}">
                <a16:creationId xmlns:a16="http://schemas.microsoft.com/office/drawing/2014/main" id="{AA1E4D89-54B4-47DD-880C-C6EF59D32C0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/>
          <a:srcRect t="23056"/>
          <a:stretch/>
        </p:blipFill>
        <p:spPr>
          <a:xfrm>
            <a:off x="0" y="-86627"/>
            <a:ext cx="12216046" cy="6645082"/>
          </a:xfrm>
          <a:prstGeom prst="rect">
            <a:avLst/>
          </a:prstGeom>
        </p:spPr>
      </p:pic>
      <p:sp>
        <p:nvSpPr>
          <p:cNvPr id="13" name="Rectángulo 12">
            <a:extLst>
              <a:ext uri="{FF2B5EF4-FFF2-40B4-BE49-F238E27FC236}">
                <a16:creationId xmlns:a16="http://schemas.microsoft.com/office/drawing/2014/main" id="{75C7E6C3-814F-4E1A-87F5-35937D8C30A7}"/>
              </a:ext>
            </a:extLst>
          </p:cNvPr>
          <p:cNvSpPr/>
          <p:nvPr userDrawn="1"/>
        </p:nvSpPr>
        <p:spPr>
          <a:xfrm>
            <a:off x="0" y="-97971"/>
            <a:ext cx="12224657" cy="6651171"/>
          </a:xfrm>
          <a:prstGeom prst="rect">
            <a:avLst/>
          </a:prstGeom>
          <a:solidFill>
            <a:srgbClr val="FFFFFF">
              <a:alpha val="85098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1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jpeg"/><Relationship Id="rId5" Type="http://schemas.openxmlformats.org/officeDocument/2006/relationships/image" Target="../media/image21.png"/><Relationship Id="rId4" Type="http://schemas.openxmlformats.org/officeDocument/2006/relationships/image" Target="../media/image6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emf"/><Relationship Id="rId3" Type="http://schemas.openxmlformats.org/officeDocument/2006/relationships/image" Target="../media/image71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4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4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svg"/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12" Type="http://schemas.openxmlformats.org/officeDocument/2006/relationships/image" Target="../media/image84.sv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8.svg"/><Relationship Id="rId11" Type="http://schemas.openxmlformats.org/officeDocument/2006/relationships/image" Target="../media/image83.png"/><Relationship Id="rId5" Type="http://schemas.openxmlformats.org/officeDocument/2006/relationships/image" Target="../media/image77.png"/><Relationship Id="rId10" Type="http://schemas.openxmlformats.org/officeDocument/2006/relationships/image" Target="../media/image82.svg"/><Relationship Id="rId4" Type="http://schemas.openxmlformats.org/officeDocument/2006/relationships/image" Target="../media/image76.svg"/><Relationship Id="rId9" Type="http://schemas.openxmlformats.org/officeDocument/2006/relationships/image" Target="../media/image8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13" Type="http://schemas.openxmlformats.org/officeDocument/2006/relationships/image" Target="../media/image95.png"/><Relationship Id="rId3" Type="http://schemas.openxmlformats.org/officeDocument/2006/relationships/chart" Target="../charts/chart1.xml"/><Relationship Id="rId7" Type="http://schemas.openxmlformats.org/officeDocument/2006/relationships/image" Target="../media/image89.png"/><Relationship Id="rId12" Type="http://schemas.openxmlformats.org/officeDocument/2006/relationships/image" Target="../media/image94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8.png"/><Relationship Id="rId11" Type="http://schemas.openxmlformats.org/officeDocument/2006/relationships/image" Target="../media/image93.jpeg"/><Relationship Id="rId5" Type="http://schemas.openxmlformats.org/officeDocument/2006/relationships/image" Target="../media/image87.jpeg"/><Relationship Id="rId10" Type="http://schemas.openxmlformats.org/officeDocument/2006/relationships/image" Target="../media/image92.png"/><Relationship Id="rId4" Type="http://schemas.openxmlformats.org/officeDocument/2006/relationships/image" Target="../media/image86.png"/><Relationship Id="rId9" Type="http://schemas.openxmlformats.org/officeDocument/2006/relationships/image" Target="../media/image91.png"/><Relationship Id="rId14" Type="http://schemas.openxmlformats.org/officeDocument/2006/relationships/image" Target="../media/image96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9.png"/><Relationship Id="rId5" Type="http://schemas.microsoft.com/office/2007/relationships/hdphoto" Target="../media/hdphoto7.wdp"/><Relationship Id="rId4" Type="http://schemas.openxmlformats.org/officeDocument/2006/relationships/image" Target="../media/image9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jpeg"/><Relationship Id="rId13" Type="http://schemas.openxmlformats.org/officeDocument/2006/relationships/image" Target="../media/image109.png"/><Relationship Id="rId18" Type="http://schemas.microsoft.com/office/2007/relationships/hdphoto" Target="../media/hdphoto2.wdp"/><Relationship Id="rId3" Type="http://schemas.openxmlformats.org/officeDocument/2006/relationships/image" Target="../media/image100.jpeg"/><Relationship Id="rId21" Type="http://schemas.openxmlformats.org/officeDocument/2006/relationships/image" Target="../media/image113.png"/><Relationship Id="rId7" Type="http://schemas.openxmlformats.org/officeDocument/2006/relationships/image" Target="../media/image104.jpeg"/><Relationship Id="rId12" Type="http://schemas.microsoft.com/office/2007/relationships/hdphoto" Target="../media/hdphoto8.wdp"/><Relationship Id="rId17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6" Type="http://schemas.microsoft.com/office/2007/relationships/hdphoto" Target="../media/hdphoto10.wdp"/><Relationship Id="rId20" Type="http://schemas.openxmlformats.org/officeDocument/2006/relationships/image" Target="../media/image1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3.jpeg"/><Relationship Id="rId11" Type="http://schemas.openxmlformats.org/officeDocument/2006/relationships/image" Target="../media/image108.png"/><Relationship Id="rId24" Type="http://schemas.openxmlformats.org/officeDocument/2006/relationships/image" Target="../media/image116.png"/><Relationship Id="rId5" Type="http://schemas.openxmlformats.org/officeDocument/2006/relationships/image" Target="../media/image102.jpeg"/><Relationship Id="rId15" Type="http://schemas.openxmlformats.org/officeDocument/2006/relationships/image" Target="../media/image110.png"/><Relationship Id="rId23" Type="http://schemas.openxmlformats.org/officeDocument/2006/relationships/image" Target="../media/image115.png"/><Relationship Id="rId10" Type="http://schemas.openxmlformats.org/officeDocument/2006/relationships/image" Target="../media/image107.jpeg"/><Relationship Id="rId19" Type="http://schemas.openxmlformats.org/officeDocument/2006/relationships/image" Target="../media/image111.png"/><Relationship Id="rId4" Type="http://schemas.openxmlformats.org/officeDocument/2006/relationships/image" Target="../media/image101.jpeg"/><Relationship Id="rId9" Type="http://schemas.openxmlformats.org/officeDocument/2006/relationships/image" Target="../media/image106.jpeg"/><Relationship Id="rId14" Type="http://schemas.microsoft.com/office/2007/relationships/hdphoto" Target="../media/hdphoto9.wdp"/><Relationship Id="rId22" Type="http://schemas.openxmlformats.org/officeDocument/2006/relationships/image" Target="../media/image11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13" Type="http://schemas.microsoft.com/office/2007/relationships/hdphoto" Target="../media/hdphoto15.wdp"/><Relationship Id="rId3" Type="http://schemas.openxmlformats.org/officeDocument/2006/relationships/image" Target="../media/image117.png"/><Relationship Id="rId7" Type="http://schemas.microsoft.com/office/2007/relationships/hdphoto" Target="../media/hdphoto12.wdp"/><Relationship Id="rId12" Type="http://schemas.openxmlformats.org/officeDocument/2006/relationships/image" Target="../media/image122.png"/><Relationship Id="rId2" Type="http://schemas.openxmlformats.org/officeDocument/2006/relationships/notesSlide" Target="../notesSlides/notesSlide18.xml"/><Relationship Id="rId16" Type="http://schemas.microsoft.com/office/2007/relationships/hdphoto" Target="../media/hdphoto16.wdp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9.png"/><Relationship Id="rId11" Type="http://schemas.microsoft.com/office/2007/relationships/hdphoto" Target="../media/hdphoto14.wdp"/><Relationship Id="rId5" Type="http://schemas.microsoft.com/office/2007/relationships/hdphoto" Target="../media/hdphoto11.wdp"/><Relationship Id="rId15" Type="http://schemas.openxmlformats.org/officeDocument/2006/relationships/image" Target="../media/image124.png"/><Relationship Id="rId10" Type="http://schemas.openxmlformats.org/officeDocument/2006/relationships/image" Target="../media/image121.png"/><Relationship Id="rId4" Type="http://schemas.openxmlformats.org/officeDocument/2006/relationships/image" Target="../media/image118.png"/><Relationship Id="rId9" Type="http://schemas.microsoft.com/office/2007/relationships/hdphoto" Target="../media/hdphoto13.wdp"/><Relationship Id="rId14" Type="http://schemas.openxmlformats.org/officeDocument/2006/relationships/image" Target="../media/image123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9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10" Type="http://schemas.microsoft.com/office/2007/relationships/hdphoto" Target="../media/hdphoto2.wdp"/><Relationship Id="rId4" Type="http://schemas.openxmlformats.org/officeDocument/2006/relationships/diagramData" Target="../diagrams/data1.xml"/><Relationship Id="rId9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microsoft.com/office/2007/relationships/hdphoto" Target="../media/hdphoto3.wdp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microsoft.com/office/2007/relationships/hdphoto" Target="../media/hdphoto4.wdp"/><Relationship Id="rId18" Type="http://schemas.openxmlformats.org/officeDocument/2006/relationships/image" Target="../media/image29.png"/><Relationship Id="rId3" Type="http://schemas.openxmlformats.org/officeDocument/2006/relationships/image" Target="../media/image16.emf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17" Type="http://schemas.openxmlformats.org/officeDocument/2006/relationships/image" Target="../media/image28.emf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5" Type="http://schemas.microsoft.com/office/2007/relationships/hdphoto" Target="../media/hdphoto5.wdp"/><Relationship Id="rId10" Type="http://schemas.openxmlformats.org/officeDocument/2006/relationships/image" Target="../media/image23.png"/><Relationship Id="rId19" Type="http://schemas.openxmlformats.org/officeDocument/2006/relationships/image" Target="../media/image30.svg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4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13" Type="http://schemas.openxmlformats.org/officeDocument/2006/relationships/image" Target="../media/image41.png"/><Relationship Id="rId18" Type="http://schemas.openxmlformats.org/officeDocument/2006/relationships/image" Target="../media/image46.png"/><Relationship Id="rId3" Type="http://schemas.openxmlformats.org/officeDocument/2006/relationships/image" Target="../media/image31.png"/><Relationship Id="rId21" Type="http://schemas.openxmlformats.org/officeDocument/2006/relationships/image" Target="../media/image17.png"/><Relationship Id="rId7" Type="http://schemas.openxmlformats.org/officeDocument/2006/relationships/image" Target="../media/image35.png"/><Relationship Id="rId12" Type="http://schemas.openxmlformats.org/officeDocument/2006/relationships/image" Target="../media/image40.svg"/><Relationship Id="rId17" Type="http://schemas.openxmlformats.org/officeDocument/2006/relationships/image" Target="../media/image45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44.svg"/><Relationship Id="rId20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5" Type="http://schemas.openxmlformats.org/officeDocument/2006/relationships/image" Target="../media/image43.png"/><Relationship Id="rId23" Type="http://schemas.openxmlformats.org/officeDocument/2006/relationships/image" Target="../media/image19.png"/><Relationship Id="rId10" Type="http://schemas.openxmlformats.org/officeDocument/2006/relationships/image" Target="../media/image38.svg"/><Relationship Id="rId19" Type="http://schemas.openxmlformats.org/officeDocument/2006/relationships/image" Target="../media/image20.png"/><Relationship Id="rId4" Type="http://schemas.openxmlformats.org/officeDocument/2006/relationships/image" Target="../media/image32.svg"/><Relationship Id="rId9" Type="http://schemas.openxmlformats.org/officeDocument/2006/relationships/image" Target="../media/image37.png"/><Relationship Id="rId14" Type="http://schemas.openxmlformats.org/officeDocument/2006/relationships/image" Target="../media/image42.svg"/><Relationship Id="rId22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49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0.png"/><Relationship Id="rId5" Type="http://schemas.openxmlformats.org/officeDocument/2006/relationships/image" Target="../media/image24.png"/><Relationship Id="rId4" Type="http://schemas.openxmlformats.org/officeDocument/2006/relationships/image" Target="../media/image50.png"/><Relationship Id="rId9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61.png"/><Relationship Id="rId18" Type="http://schemas.openxmlformats.org/officeDocument/2006/relationships/image" Target="../media/image64.png"/><Relationship Id="rId3" Type="http://schemas.openxmlformats.org/officeDocument/2006/relationships/image" Target="../media/image51.jpeg"/><Relationship Id="rId21" Type="http://schemas.openxmlformats.org/officeDocument/2006/relationships/image" Target="../media/image66.svg"/><Relationship Id="rId7" Type="http://schemas.openxmlformats.org/officeDocument/2006/relationships/image" Target="../media/image55.png"/><Relationship Id="rId12" Type="http://schemas.openxmlformats.org/officeDocument/2006/relationships/image" Target="../media/image60.jpeg"/><Relationship Id="rId17" Type="http://schemas.microsoft.com/office/2007/relationships/hdphoto" Target="../media/hdphoto5.wdp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26.png"/><Relationship Id="rId20" Type="http://schemas.openxmlformats.org/officeDocument/2006/relationships/image" Target="../media/image6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11" Type="http://schemas.openxmlformats.org/officeDocument/2006/relationships/image" Target="../media/image59.svg"/><Relationship Id="rId5" Type="http://schemas.openxmlformats.org/officeDocument/2006/relationships/image" Target="../media/image53.svg"/><Relationship Id="rId15" Type="http://schemas.openxmlformats.org/officeDocument/2006/relationships/image" Target="../media/image63.jpeg"/><Relationship Id="rId23" Type="http://schemas.openxmlformats.org/officeDocument/2006/relationships/image" Target="../media/image68.png"/><Relationship Id="rId10" Type="http://schemas.openxmlformats.org/officeDocument/2006/relationships/image" Target="../media/image58.png"/><Relationship Id="rId19" Type="http://schemas.microsoft.com/office/2007/relationships/hdphoto" Target="../media/hdphoto6.wdp"/><Relationship Id="rId4" Type="http://schemas.openxmlformats.org/officeDocument/2006/relationships/image" Target="../media/image52.png"/><Relationship Id="rId9" Type="http://schemas.openxmlformats.org/officeDocument/2006/relationships/image" Target="../media/image57.svg"/><Relationship Id="rId14" Type="http://schemas.openxmlformats.org/officeDocument/2006/relationships/image" Target="../media/image62.svg"/><Relationship Id="rId22" Type="http://schemas.openxmlformats.org/officeDocument/2006/relationships/image" Target="../media/image6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Una captura de pantalla de un videojuego&#10;&#10;Descripción generada automáticamente con confianza media">
            <a:extLst>
              <a:ext uri="{FF2B5EF4-FFF2-40B4-BE49-F238E27FC236}">
                <a16:creationId xmlns:a16="http://schemas.microsoft.com/office/drawing/2014/main" id="{1BA62121-755F-46AB-AFC6-1551CE9A85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806"/>
          <a:stretch/>
        </p:blipFill>
        <p:spPr>
          <a:xfrm>
            <a:off x="0" y="-86627"/>
            <a:ext cx="12192000" cy="6653507"/>
          </a:xfrm>
          <a:prstGeom prst="rect">
            <a:avLst/>
          </a:prstGeom>
        </p:spPr>
      </p:pic>
      <p:pic>
        <p:nvPicPr>
          <p:cNvPr id="57" name="Google Shape;57;p1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4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1376045" y="420370"/>
            <a:ext cx="9926320" cy="234061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58" name="Google Shape;58;p1"/>
          <p:cNvSpPr txBox="1"/>
          <p:nvPr/>
        </p:nvSpPr>
        <p:spPr>
          <a:xfrm>
            <a:off x="1302384" y="2496185"/>
            <a:ext cx="9772016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i="1" u="none" strike="noStrike" cap="none" spc="1300" dirty="0">
                <a:solidFill>
                  <a:schemeClr val="accent6">
                    <a:lumMod val="75000"/>
                  </a:schemeClr>
                </a:solidFill>
                <a:latin typeface="+mn-lt"/>
                <a:ea typeface="Quattrocento Sans"/>
                <a:cs typeface="Quattrocento Sans"/>
                <a:sym typeface="Quattrocento Sans"/>
              </a:rPr>
              <a:t>Technologies for tomorrow</a:t>
            </a:r>
            <a:endParaRPr spc="1300" dirty="0">
              <a:solidFill>
                <a:schemeClr val="accent6">
                  <a:lumMod val="75000"/>
                </a:schemeClr>
              </a:solidFill>
              <a:latin typeface="+mn-l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687228">
            <a:off x="9433661" y="736103"/>
            <a:ext cx="2740364" cy="56598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4" name="Google Shape;123;p6"/>
          <p:cNvGrpSpPr/>
          <p:nvPr/>
        </p:nvGrpSpPr>
        <p:grpSpPr>
          <a:xfrm rot="5400000">
            <a:off x="2090038" y="-2030652"/>
            <a:ext cx="1076960" cy="5100754"/>
            <a:chOff x="382" y="1300"/>
            <a:chExt cx="1696" cy="8932"/>
          </a:xfrm>
        </p:grpSpPr>
        <p:sp>
          <p:nvSpPr>
            <p:cNvPr id="5" name="Google Shape;124;p6"/>
            <p:cNvSpPr txBox="1"/>
            <p:nvPr/>
          </p:nvSpPr>
          <p:spPr>
            <a:xfrm rot="16200000">
              <a:off x="-3217" y="4899"/>
              <a:ext cx="8894" cy="1696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r>
                <a:rPr lang="es-MX" sz="3600" b="1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  <a:t>Our proposal</a:t>
              </a:r>
              <a:br>
                <a:rPr lang="es-MX" sz="3600" b="1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</a:br>
              <a:r>
                <a:rPr lang="es-MX" sz="2800" i="1" dirty="0">
                  <a:solidFill>
                    <a:srgbClr val="115E21"/>
                  </a:solidFill>
                  <a:latin typeface="Agency FB" panose="020B0503020202020204" pitchFamily="34" charset="0"/>
                </a:rPr>
                <a:t>PRODUCER'S NEEDS ADAPTATION</a:t>
              </a:r>
              <a:endParaRPr lang="es-MX" sz="2800" dirty="0">
                <a:solidFill>
                  <a:srgbClr val="115E21"/>
                </a:solidFill>
                <a:latin typeface="Agency FB" panose="020B0503020202020204" pitchFamily="34" charset="0"/>
              </a:endParaRPr>
            </a:p>
          </p:txBody>
        </p:sp>
        <p:cxnSp>
          <p:nvCxnSpPr>
            <p:cNvPr id="6" name="Google Shape;125;p6"/>
            <p:cNvCxnSpPr/>
            <p:nvPr/>
          </p:nvCxnSpPr>
          <p:spPr>
            <a:xfrm>
              <a:off x="1331" y="2466"/>
              <a:ext cx="0" cy="7766"/>
            </a:xfrm>
            <a:prstGeom prst="straightConnector1">
              <a:avLst/>
            </a:prstGeom>
            <a:noFill/>
            <a:ln w="38100" cap="flat" cmpd="sng">
              <a:solidFill>
                <a:schemeClr val="accent6">
                  <a:lumMod val="75000"/>
                </a:schemeClr>
              </a:solidFill>
              <a:prstDash val="dot"/>
              <a:miter lim="800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cxnSp>
      </p:grpSp>
      <p:grpSp>
        <p:nvGrpSpPr>
          <p:cNvPr id="21" name="Grupo 20"/>
          <p:cNvGrpSpPr/>
          <p:nvPr/>
        </p:nvGrpSpPr>
        <p:grpSpPr>
          <a:xfrm>
            <a:off x="1026941" y="1257939"/>
            <a:ext cx="6590640" cy="5362184"/>
            <a:chOff x="1026941" y="1257939"/>
            <a:chExt cx="6590640" cy="5362184"/>
          </a:xfrm>
        </p:grpSpPr>
        <p:grpSp>
          <p:nvGrpSpPr>
            <p:cNvPr id="17" name="Grupo 16"/>
            <p:cNvGrpSpPr/>
            <p:nvPr/>
          </p:nvGrpSpPr>
          <p:grpSpPr>
            <a:xfrm>
              <a:off x="1067434" y="1257939"/>
              <a:ext cx="6550147" cy="5362184"/>
              <a:chOff x="1067434" y="1314211"/>
              <a:chExt cx="6550147" cy="5362184"/>
            </a:xfrm>
          </p:grpSpPr>
          <p:sp>
            <p:nvSpPr>
              <p:cNvPr id="16" name="CuadroTexto 15"/>
              <p:cNvSpPr txBox="1"/>
              <p:nvPr/>
            </p:nvSpPr>
            <p:spPr>
              <a:xfrm>
                <a:off x="1603717" y="2429078"/>
                <a:ext cx="6013864" cy="4247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tabLst>
                    <a:tab pos="2525395" algn="l"/>
                  </a:tabLst>
                </a:pPr>
                <a:r>
                  <a:rPr lang="es-MX" sz="2400" i="1" dirty="0">
                    <a:solidFill>
                      <a:srgbClr val="115E21"/>
                    </a:solidFill>
                    <a:latin typeface="Agency FB" panose="020B0503020202020204" pitchFamily="34" charset="0"/>
                  </a:rPr>
                  <a:t>PivotControl	Pv66</a:t>
                </a:r>
              </a:p>
              <a:p>
                <a:pPr>
                  <a:tabLst>
                    <a:tab pos="2566670" algn="l"/>
                    <a:tab pos="3865245" algn="l"/>
                    <a:tab pos="4966970" algn="l"/>
                    <a:tab pos="5106670" algn="l"/>
                  </a:tabLst>
                </a:pPr>
                <a:endParaRPr lang="es-MX" sz="2400" i="1" dirty="0">
                  <a:solidFill>
                    <a:srgbClr val="115E21"/>
                  </a:solidFill>
                  <a:latin typeface="Agency FB" panose="020B0503020202020204" pitchFamily="34" charset="0"/>
                </a:endParaRPr>
              </a:p>
              <a:p>
                <a:pPr>
                  <a:tabLst>
                    <a:tab pos="2566670" algn="l"/>
                    <a:tab pos="3865245" algn="l"/>
                    <a:tab pos="4966970" algn="l"/>
                    <a:tab pos="5106670" algn="l"/>
                  </a:tabLst>
                </a:pPr>
                <a:endParaRPr lang="es-MX" sz="2400" i="1" dirty="0">
                  <a:solidFill>
                    <a:srgbClr val="115E21"/>
                  </a:solidFill>
                  <a:latin typeface="Agency FB" panose="020B0503020202020204" pitchFamily="34" charset="0"/>
                </a:endParaRPr>
              </a:p>
              <a:p>
                <a:pPr>
                  <a:tabLst>
                    <a:tab pos="2566670" algn="l"/>
                    <a:tab pos="3865245" algn="l"/>
                    <a:tab pos="4966970" algn="l"/>
                    <a:tab pos="5106670" algn="l"/>
                  </a:tabLst>
                </a:pPr>
                <a:endParaRPr lang="es-MX" sz="1800" i="1" dirty="0">
                  <a:solidFill>
                    <a:srgbClr val="115E21"/>
                  </a:solidFill>
                  <a:latin typeface="Agency FB" panose="020B0503020202020204" pitchFamily="34" charset="0"/>
                </a:endParaRPr>
              </a:p>
              <a:p>
                <a:pPr>
                  <a:tabLst>
                    <a:tab pos="2566670" algn="l"/>
                    <a:tab pos="3865245" algn="l"/>
                    <a:tab pos="4966970" algn="l"/>
                    <a:tab pos="5106670" algn="l"/>
                  </a:tabLst>
                </a:pPr>
                <a:endParaRPr lang="es-MX" sz="2400" i="1" dirty="0">
                  <a:solidFill>
                    <a:srgbClr val="115E21"/>
                  </a:solidFill>
                  <a:latin typeface="Agency FB" panose="020B0503020202020204" pitchFamily="34" charset="0"/>
                </a:endParaRPr>
              </a:p>
              <a:p>
                <a:pPr>
                  <a:tabLst>
                    <a:tab pos="2566670" algn="l"/>
                    <a:tab pos="3865245" algn="l"/>
                    <a:tab pos="4966970" algn="l"/>
                    <a:tab pos="5106670" algn="l"/>
                  </a:tabLst>
                </a:pPr>
                <a:r>
                  <a:rPr lang="es-MX" sz="2400" i="1" dirty="0">
                    <a:solidFill>
                      <a:srgbClr val="115E21"/>
                    </a:solidFill>
                    <a:latin typeface="Agency FB" panose="020B0503020202020204" pitchFamily="34" charset="0"/>
                  </a:rPr>
                  <a:t>DripControl	AG15	AG7	AG3</a:t>
                </a:r>
              </a:p>
              <a:p>
                <a:pPr>
                  <a:tabLst>
                    <a:tab pos="2566670" algn="l"/>
                    <a:tab pos="3865245" algn="l"/>
                    <a:tab pos="4966970" algn="l"/>
                    <a:tab pos="5106670" algn="l"/>
                  </a:tabLst>
                </a:pPr>
                <a:endParaRPr lang="es-MX" sz="2400" i="1" dirty="0">
                  <a:solidFill>
                    <a:srgbClr val="115E21"/>
                  </a:solidFill>
                  <a:latin typeface="Agency FB" panose="020B0503020202020204" pitchFamily="34" charset="0"/>
                </a:endParaRPr>
              </a:p>
              <a:p>
                <a:pPr>
                  <a:tabLst>
                    <a:tab pos="1282700" algn="l"/>
                    <a:tab pos="2301875" algn="l"/>
                  </a:tabLst>
                </a:pPr>
                <a:endParaRPr lang="es-MX" sz="2400" i="1" dirty="0">
                  <a:solidFill>
                    <a:srgbClr val="115E21"/>
                  </a:solidFill>
                  <a:latin typeface="Agency FB" panose="020B0503020202020204" pitchFamily="34" charset="0"/>
                </a:endParaRPr>
              </a:p>
              <a:p>
                <a:pPr>
                  <a:tabLst>
                    <a:tab pos="1282700" algn="l"/>
                    <a:tab pos="2301875" algn="l"/>
                  </a:tabLst>
                </a:pPr>
                <a:endParaRPr lang="es-MX" sz="2400" i="1" dirty="0">
                  <a:solidFill>
                    <a:srgbClr val="115E21"/>
                  </a:solidFill>
                  <a:latin typeface="Agency FB" panose="020B0503020202020204" pitchFamily="34" charset="0"/>
                </a:endParaRPr>
              </a:p>
              <a:p>
                <a:pPr>
                  <a:tabLst>
                    <a:tab pos="1282700" algn="l"/>
                    <a:tab pos="2301875" algn="l"/>
                  </a:tabLst>
                </a:pPr>
                <a:endParaRPr lang="es-MX" sz="900" i="1" dirty="0">
                  <a:solidFill>
                    <a:srgbClr val="115E21"/>
                  </a:solidFill>
                  <a:latin typeface="Agency FB" panose="020B0503020202020204" pitchFamily="34" charset="0"/>
                </a:endParaRPr>
              </a:p>
              <a:p>
                <a:pPr>
                  <a:tabLst>
                    <a:tab pos="1282700" algn="l"/>
                    <a:tab pos="2301875" algn="l"/>
                  </a:tabLst>
                </a:pPr>
                <a:endParaRPr lang="es-MX" sz="2400" i="1" dirty="0">
                  <a:solidFill>
                    <a:srgbClr val="115E21"/>
                  </a:solidFill>
                  <a:latin typeface="Agency FB" panose="020B0503020202020204" pitchFamily="34" charset="0"/>
                </a:endParaRPr>
              </a:p>
              <a:p>
                <a:pPr>
                  <a:tabLst>
                    <a:tab pos="2525395" algn="l"/>
                    <a:tab pos="3543300" algn="l"/>
                  </a:tabLst>
                </a:pPr>
                <a:r>
                  <a:rPr lang="es-MX" sz="2400" i="1" dirty="0">
                    <a:solidFill>
                      <a:srgbClr val="115E21"/>
                    </a:solidFill>
                    <a:latin typeface="Agency FB" panose="020B0503020202020204" pitchFamily="34" charset="0"/>
                  </a:rPr>
                  <a:t>PumpControl	Pc01	Pc02</a:t>
                </a:r>
              </a:p>
            </p:txBody>
          </p:sp>
          <p:pic>
            <p:nvPicPr>
              <p:cNvPr id="9" name="Imagen 8"/>
              <p:cNvPicPr>
                <a:picLocks noChangeAspect="1"/>
              </p:cNvPicPr>
              <p:nvPr/>
            </p:nvPicPr>
            <p:blipFill rotWithShape="1">
              <a:blip r:embed="rId4" cstate="screen"/>
              <a:srcRect l="2186" t="51811" r="50635" b="12721"/>
              <a:stretch>
                <a:fillRect/>
              </a:stretch>
            </p:blipFill>
            <p:spPr>
              <a:xfrm rot="21292599">
                <a:off x="3865438" y="2921210"/>
                <a:ext cx="3440390" cy="1149684"/>
              </a:xfrm>
              <a:prstGeom prst="rect">
                <a:avLst/>
              </a:prstGeom>
            </p:spPr>
          </p:pic>
          <p:pic>
            <p:nvPicPr>
              <p:cNvPr id="7" name="Imagen 6"/>
              <p:cNvPicPr>
                <a:picLocks noChangeAspect="1"/>
              </p:cNvPicPr>
              <p:nvPr/>
            </p:nvPicPr>
            <p:blipFill rotWithShape="1">
              <a:blip r:embed="rId5"/>
              <a:srcRect l="15539" t="19415" r="20866" b="25042"/>
              <a:stretch>
                <a:fillRect/>
              </a:stretch>
            </p:blipFill>
            <p:spPr>
              <a:xfrm rot="21247517">
                <a:off x="3872818" y="1314211"/>
                <a:ext cx="1254234" cy="1077333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pic>
            <p:nvPicPr>
              <p:cNvPr id="11" name="Imagen 10"/>
              <p:cNvPicPr>
                <a:picLocks noChangeAspect="1"/>
              </p:cNvPicPr>
              <p:nvPr/>
            </p:nvPicPr>
            <p:blipFill>
              <a:blip r:embed="rId6" cstate="screen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1067434" y="2974149"/>
                <a:ext cx="2604234" cy="1283888"/>
              </a:xfrm>
              <a:prstGeom prst="rect">
                <a:avLst/>
              </a:prstGeom>
              <a:ln>
                <a:noFill/>
              </a:ln>
              <a:effectLst>
                <a:softEdge rad="112500"/>
              </a:effectLst>
            </p:spPr>
          </p:pic>
          <p:pic>
            <p:nvPicPr>
              <p:cNvPr id="12" name="Imagen 11"/>
              <p:cNvPicPr>
                <a:picLocks noChangeAspect="1"/>
              </p:cNvPicPr>
              <p:nvPr/>
            </p:nvPicPr>
            <p:blipFill rotWithShape="1">
              <a:blip r:embed="rId7" cstate="screen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>
              <a:xfrm>
                <a:off x="1187743" y="1328723"/>
                <a:ext cx="2086421" cy="1222774"/>
              </a:xfrm>
              <a:prstGeom prst="rect">
                <a:avLst/>
              </a:prstGeom>
            </p:spPr>
          </p:pic>
          <p:pic>
            <p:nvPicPr>
              <p:cNvPr id="13" name="Imagen 12"/>
              <p:cNvPicPr>
                <a:picLocks noChangeAspect="1"/>
              </p:cNvPicPr>
              <p:nvPr/>
            </p:nvPicPr>
            <p:blipFill>
              <a:blip r:embed="rId8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1401122" y="4495720"/>
                <a:ext cx="2028493" cy="1693792"/>
              </a:xfrm>
              <a:prstGeom prst="rect">
                <a:avLst/>
              </a:prstGeom>
            </p:spPr>
          </p:pic>
          <p:pic>
            <p:nvPicPr>
              <p:cNvPr id="14" name="Imagen 13"/>
              <p:cNvPicPr>
                <a:picLocks noChangeAspect="1"/>
              </p:cNvPicPr>
              <p:nvPr/>
            </p:nvPicPr>
            <p:blipFill rotWithShape="1">
              <a:blip r:embed="rId4" cstate="screen"/>
              <a:srcRect l="50051" t="13945" r="10071" b="7475"/>
              <a:stretch>
                <a:fillRect/>
              </a:stretch>
            </p:blipFill>
            <p:spPr>
              <a:xfrm>
                <a:off x="3897920" y="4197473"/>
                <a:ext cx="2251178" cy="1971777"/>
              </a:xfrm>
              <a:prstGeom prst="rect">
                <a:avLst/>
              </a:prstGeom>
            </p:spPr>
          </p:pic>
        </p:grpSp>
        <p:cxnSp>
          <p:nvCxnSpPr>
            <p:cNvPr id="19" name="Conector recto 18"/>
            <p:cNvCxnSpPr/>
            <p:nvPr/>
          </p:nvCxnSpPr>
          <p:spPr>
            <a:xfrm>
              <a:off x="1026941" y="2827606"/>
              <a:ext cx="6444000" cy="0"/>
            </a:xfrm>
            <a:prstGeom prst="line">
              <a:avLst/>
            </a:prstGeom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0" name="Conector recto 19"/>
            <p:cNvCxnSpPr/>
            <p:nvPr/>
          </p:nvCxnSpPr>
          <p:spPr>
            <a:xfrm>
              <a:off x="1026941" y="4571999"/>
              <a:ext cx="6444000" cy="0"/>
            </a:xfrm>
            <a:prstGeom prst="line">
              <a:avLst/>
            </a:prstGeom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123;p6"/>
          <p:cNvGrpSpPr/>
          <p:nvPr/>
        </p:nvGrpSpPr>
        <p:grpSpPr>
          <a:xfrm rot="5400000">
            <a:off x="2080436" y="-2146795"/>
            <a:ext cx="1076960" cy="5334314"/>
            <a:chOff x="383" y="2031"/>
            <a:chExt cx="1696" cy="8400"/>
          </a:xfrm>
        </p:grpSpPr>
        <p:sp>
          <p:nvSpPr>
            <p:cNvPr id="5" name="Google Shape;124;p6"/>
            <p:cNvSpPr txBox="1"/>
            <p:nvPr/>
          </p:nvSpPr>
          <p:spPr>
            <a:xfrm rot="16200000">
              <a:off x="-2850" y="5264"/>
              <a:ext cx="8162" cy="1696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MX" sz="3600" b="1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  <a:t>Our proposal</a:t>
              </a:r>
              <a:br>
                <a:rPr lang="es-MX" sz="3600" b="1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</a:br>
              <a:r>
                <a:rPr lang="es-MX" sz="2800" i="1" dirty="0">
                  <a:solidFill>
                    <a:srgbClr val="115E21"/>
                  </a:solidFill>
                  <a:latin typeface="Agency FB" panose="020B0503020202020204" pitchFamily="34" charset="0"/>
                  <a:ea typeface="Pacifico"/>
                  <a:cs typeface="Pacifico"/>
                  <a:sym typeface="Pacifico"/>
                </a:rPr>
                <a:t>REALTIME MONITORING AND CONTROL</a:t>
              </a:r>
              <a:endParaRPr lang="es-MX" sz="4000" i="1" dirty="0">
                <a:solidFill>
                  <a:srgbClr val="115E21"/>
                </a:solidFill>
                <a:latin typeface="Agency FB" panose="020B0503020202020204" pitchFamily="34" charset="0"/>
                <a:ea typeface="Pacifico"/>
                <a:cs typeface="Pacifico"/>
                <a:sym typeface="Pacifico"/>
              </a:endParaRPr>
            </a:p>
          </p:txBody>
        </p:sp>
        <p:cxnSp>
          <p:nvCxnSpPr>
            <p:cNvPr id="6" name="Google Shape;125;p6"/>
            <p:cNvCxnSpPr/>
            <p:nvPr/>
          </p:nvCxnSpPr>
          <p:spPr>
            <a:xfrm>
              <a:off x="1331" y="2494"/>
              <a:ext cx="0" cy="7937"/>
            </a:xfrm>
            <a:prstGeom prst="straightConnector1">
              <a:avLst/>
            </a:prstGeom>
            <a:noFill/>
            <a:ln w="38100" cap="flat" cmpd="sng">
              <a:solidFill>
                <a:schemeClr val="accent6">
                  <a:lumMod val="75000"/>
                </a:schemeClr>
              </a:solidFill>
              <a:prstDash val="dot"/>
              <a:miter lim="800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cxnSp>
      </p:grpSp>
      <p:grpSp>
        <p:nvGrpSpPr>
          <p:cNvPr id="13" name="Grupo 12">
            <a:extLst>
              <a:ext uri="{FF2B5EF4-FFF2-40B4-BE49-F238E27FC236}">
                <a16:creationId xmlns:a16="http://schemas.microsoft.com/office/drawing/2014/main" id="{8E68016B-BCEE-3655-B4BA-159FB355F579}"/>
              </a:ext>
            </a:extLst>
          </p:cNvPr>
          <p:cNvGrpSpPr/>
          <p:nvPr/>
        </p:nvGrpSpPr>
        <p:grpSpPr>
          <a:xfrm>
            <a:off x="570628" y="1162646"/>
            <a:ext cx="11050744" cy="3206542"/>
            <a:chOff x="351785" y="1058842"/>
            <a:chExt cx="11488429" cy="3333543"/>
          </a:xfrm>
        </p:grpSpPr>
        <p:pic>
          <p:nvPicPr>
            <p:cNvPr id="2" name="Imagen 1">
              <a:extLst>
                <a:ext uri="{FF2B5EF4-FFF2-40B4-BE49-F238E27FC236}">
                  <a16:creationId xmlns:a16="http://schemas.microsoft.com/office/drawing/2014/main" id="{B9415157-516D-06B9-DE78-42C1E978D7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40972"/>
            <a:stretch/>
          </p:blipFill>
          <p:spPr>
            <a:xfrm>
              <a:off x="351785" y="1058842"/>
              <a:ext cx="11488429" cy="3333543"/>
            </a:xfrm>
            <a:prstGeom prst="rect">
              <a:avLst/>
            </a:prstGeom>
          </p:spPr>
        </p:pic>
        <p:pic>
          <p:nvPicPr>
            <p:cNvPr id="12" name="Imagen 11">
              <a:extLst>
                <a:ext uri="{FF2B5EF4-FFF2-40B4-BE49-F238E27FC236}">
                  <a16:creationId xmlns:a16="http://schemas.microsoft.com/office/drawing/2014/main" id="{00732B07-358A-4CB6-AD38-FA100B261C4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630127">
              <a:off x="7146003" y="1442763"/>
              <a:ext cx="1172537" cy="23580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" name="Imagen 2">
              <a:extLst>
                <a:ext uri="{FF2B5EF4-FFF2-40B4-BE49-F238E27FC236}">
                  <a16:creationId xmlns:a16="http://schemas.microsoft.com/office/drawing/2014/main" id="{2DE1736C-F0D4-E78A-2DCD-BBCD19AB31F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51537">
              <a:off x="6254574" y="1290915"/>
              <a:ext cx="1272308" cy="2358965"/>
            </a:xfrm>
            <a:prstGeom prst="rect">
              <a:avLst/>
            </a:prstGeom>
          </p:spPr>
        </p:pic>
        <p:pic>
          <p:nvPicPr>
            <p:cNvPr id="7" name="Imagen 6">
              <a:extLst>
                <a:ext uri="{FF2B5EF4-FFF2-40B4-BE49-F238E27FC236}">
                  <a16:creationId xmlns:a16="http://schemas.microsoft.com/office/drawing/2014/main" id="{5C26B468-1C39-8FF3-FD70-E6FB84FCF80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21334614">
              <a:off x="5180941" y="1269034"/>
              <a:ext cx="1283092" cy="2358000"/>
            </a:xfrm>
            <a:prstGeom prst="rect">
              <a:avLst/>
            </a:prstGeom>
          </p:spPr>
        </p:pic>
        <p:pic>
          <p:nvPicPr>
            <p:cNvPr id="9" name="Imagen 8">
              <a:extLst>
                <a:ext uri="{FF2B5EF4-FFF2-40B4-BE49-F238E27FC236}">
                  <a16:creationId xmlns:a16="http://schemas.microsoft.com/office/drawing/2014/main" id="{1D4FFC4F-A4E3-0605-4632-8DF4A8C5B92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20912277">
              <a:off x="4045000" y="1380338"/>
              <a:ext cx="1357292" cy="23580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pic>
        <p:nvPicPr>
          <p:cNvPr id="158" name="Imagen 157">
            <a:extLst>
              <a:ext uri="{FF2B5EF4-FFF2-40B4-BE49-F238E27FC236}">
                <a16:creationId xmlns:a16="http://schemas.microsoft.com/office/drawing/2014/main" id="{90AC88FF-4444-4F85-9CE7-22B6BBC319F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01516" y="4238912"/>
            <a:ext cx="5388124" cy="2256168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123;p6">
            <a:extLst>
              <a:ext uri="{FF2B5EF4-FFF2-40B4-BE49-F238E27FC236}">
                <a16:creationId xmlns:a16="http://schemas.microsoft.com/office/drawing/2014/main" id="{469FFD62-964A-E758-F2A6-75E6261917BF}"/>
              </a:ext>
            </a:extLst>
          </p:cNvPr>
          <p:cNvGrpSpPr/>
          <p:nvPr/>
        </p:nvGrpSpPr>
        <p:grpSpPr>
          <a:xfrm rot="5400000">
            <a:off x="2071221" y="-2155994"/>
            <a:ext cx="1076960" cy="5352732"/>
            <a:chOff x="383" y="2031"/>
            <a:chExt cx="1696" cy="8429"/>
          </a:xfrm>
        </p:grpSpPr>
        <p:sp>
          <p:nvSpPr>
            <p:cNvPr id="5" name="Google Shape;124;p6">
              <a:extLst>
                <a:ext uri="{FF2B5EF4-FFF2-40B4-BE49-F238E27FC236}">
                  <a16:creationId xmlns:a16="http://schemas.microsoft.com/office/drawing/2014/main" id="{9E9001E2-CEFB-6C8C-A822-4C6835978566}"/>
                </a:ext>
              </a:extLst>
            </p:cNvPr>
            <p:cNvSpPr txBox="1"/>
            <p:nvPr/>
          </p:nvSpPr>
          <p:spPr>
            <a:xfrm rot="16200000">
              <a:off x="-2850" y="5264"/>
              <a:ext cx="8162" cy="1696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 b="1" i="1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  <a:t>Our proposal</a:t>
              </a:r>
              <a:br>
                <a:rPr lang="en-US" sz="3600" b="1" i="1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</a:br>
              <a:r>
                <a:rPr lang="en-US" sz="2800" i="1">
                  <a:solidFill>
                    <a:srgbClr val="115E21"/>
                  </a:solidFill>
                  <a:latin typeface="Agency FB" panose="020B0503020202020204" pitchFamily="34" charset="0"/>
                  <a:ea typeface="Pacifico"/>
                  <a:cs typeface="Pacifico"/>
                  <a:sym typeface="Pacifico"/>
                </a:rPr>
                <a:t>ADVICE AND SUPPORT</a:t>
              </a:r>
              <a:endParaRPr lang="en-US" sz="4000" i="1">
                <a:solidFill>
                  <a:srgbClr val="115E21"/>
                </a:solidFill>
                <a:latin typeface="Agency FB" panose="020B0503020202020204" pitchFamily="34" charset="0"/>
                <a:ea typeface="Pacifico"/>
                <a:cs typeface="Pacifico"/>
                <a:sym typeface="Pacifico"/>
              </a:endParaRPr>
            </a:p>
          </p:txBody>
        </p:sp>
        <p:cxnSp>
          <p:nvCxnSpPr>
            <p:cNvPr id="6" name="Google Shape;125;p6">
              <a:extLst>
                <a:ext uri="{FF2B5EF4-FFF2-40B4-BE49-F238E27FC236}">
                  <a16:creationId xmlns:a16="http://schemas.microsoft.com/office/drawing/2014/main" id="{C8CB44FF-EA71-FFF3-1E0C-F0F04B07DCA2}"/>
                </a:ext>
              </a:extLst>
            </p:cNvPr>
            <p:cNvCxnSpPr/>
            <p:nvPr/>
          </p:nvCxnSpPr>
          <p:spPr>
            <a:xfrm>
              <a:off x="1331" y="3884"/>
              <a:ext cx="0" cy="6576"/>
            </a:xfrm>
            <a:prstGeom prst="straightConnector1">
              <a:avLst/>
            </a:prstGeom>
            <a:noFill/>
            <a:ln w="38100" cap="flat" cmpd="sng">
              <a:solidFill>
                <a:schemeClr val="accent6">
                  <a:lumMod val="75000"/>
                </a:schemeClr>
              </a:solidFill>
              <a:prstDash val="dot"/>
              <a:miter lim="800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cxnSp>
      </p:grpSp>
      <p:pic>
        <p:nvPicPr>
          <p:cNvPr id="3" name="Imagen 2">
            <a:extLst>
              <a:ext uri="{FF2B5EF4-FFF2-40B4-BE49-F238E27FC236}">
                <a16:creationId xmlns:a16="http://schemas.microsoft.com/office/drawing/2014/main" id="{C4A61CE5-46C5-FB3A-7257-E9A6C7379C8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1111" y="1790885"/>
            <a:ext cx="2263620" cy="40154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B8310A06-CFDD-E6BB-EBFB-0C344A8D37AA}"/>
              </a:ext>
            </a:extLst>
          </p:cNvPr>
          <p:cNvSpPr txBox="1"/>
          <p:nvPr/>
        </p:nvSpPr>
        <p:spPr>
          <a:xfrm>
            <a:off x="3167796" y="1692361"/>
            <a:ext cx="5798382" cy="41857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en-US" sz="3600" dirty="0">
                <a:solidFill>
                  <a:srgbClr val="115E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COURSES AND TRAINING</a:t>
            </a:r>
            <a:endParaRPr lang="es-MX" sz="3600" dirty="0">
              <a:solidFill>
                <a:srgbClr val="115E2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  <a:p>
            <a:pPr marL="285750" indent="-285750"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n-US" sz="3600" dirty="0">
                <a:solidFill>
                  <a:srgbClr val="115E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Irrigation and efficient use of water</a:t>
            </a:r>
          </a:p>
          <a:p>
            <a:pPr marL="285750" indent="-285750"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n-US" sz="3600" dirty="0">
                <a:solidFill>
                  <a:srgbClr val="115E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Sustainable Agricultural Production</a:t>
            </a:r>
          </a:p>
          <a:p>
            <a:pPr marL="285750" indent="-285750"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n-US" sz="3600" dirty="0">
                <a:solidFill>
                  <a:srgbClr val="115E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Production of quality seeds</a:t>
            </a:r>
          </a:p>
          <a:p>
            <a:pPr marL="285750" indent="-285750"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n-US" sz="3600" dirty="0">
                <a:solidFill>
                  <a:srgbClr val="115E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Agroecological crop management</a:t>
            </a:r>
          </a:p>
          <a:p>
            <a:pPr marL="285750" indent="-285750"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n-US" sz="3600" dirty="0">
                <a:solidFill>
                  <a:srgbClr val="115E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Seed safety analysis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64BA6ADE-A8E8-812B-D580-D9F6E087DED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19401" y="3933213"/>
            <a:ext cx="3219143" cy="2410986"/>
          </a:xfrm>
          <a:prstGeom prst="rect">
            <a:avLst/>
          </a:prstGeom>
          <a:solidFill>
            <a:srgbClr val="FFFFFF">
              <a:shade val="85000"/>
            </a:srgbClr>
          </a:solidFill>
          <a:ln w="28575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7280735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123;p6">
            <a:extLst>
              <a:ext uri="{FF2B5EF4-FFF2-40B4-BE49-F238E27FC236}">
                <a16:creationId xmlns:a16="http://schemas.microsoft.com/office/drawing/2014/main" id="{469FFD62-964A-E758-F2A6-75E6261917BF}"/>
              </a:ext>
            </a:extLst>
          </p:cNvPr>
          <p:cNvGrpSpPr/>
          <p:nvPr/>
        </p:nvGrpSpPr>
        <p:grpSpPr>
          <a:xfrm rot="5400000">
            <a:off x="2071221" y="-2155994"/>
            <a:ext cx="1076960" cy="5352732"/>
            <a:chOff x="383" y="2031"/>
            <a:chExt cx="1696" cy="8429"/>
          </a:xfrm>
        </p:grpSpPr>
        <p:sp>
          <p:nvSpPr>
            <p:cNvPr id="5" name="Google Shape;124;p6">
              <a:extLst>
                <a:ext uri="{FF2B5EF4-FFF2-40B4-BE49-F238E27FC236}">
                  <a16:creationId xmlns:a16="http://schemas.microsoft.com/office/drawing/2014/main" id="{9E9001E2-CEFB-6C8C-A822-4C6835978566}"/>
                </a:ext>
              </a:extLst>
            </p:cNvPr>
            <p:cNvSpPr txBox="1"/>
            <p:nvPr/>
          </p:nvSpPr>
          <p:spPr>
            <a:xfrm rot="16200000">
              <a:off x="-2850" y="5264"/>
              <a:ext cx="8162" cy="1696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 b="1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  <a:t>Our proposal</a:t>
              </a:r>
              <a:br>
                <a:rPr lang="en-US" sz="3600" b="1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</a:br>
              <a:r>
                <a:rPr lang="en-US" sz="2800" i="1" dirty="0">
                  <a:solidFill>
                    <a:srgbClr val="115E21"/>
                  </a:solidFill>
                  <a:latin typeface="Agency FB" panose="020B0503020202020204" pitchFamily="34" charset="0"/>
                  <a:ea typeface="Pacifico"/>
                  <a:cs typeface="Pacifico"/>
                  <a:sym typeface="Pacifico"/>
                </a:rPr>
                <a:t>IMPLEMENTATION</a:t>
              </a:r>
              <a:endParaRPr lang="en-US" sz="4000" i="1" dirty="0">
                <a:solidFill>
                  <a:srgbClr val="115E21"/>
                </a:solidFill>
                <a:latin typeface="Agency FB" panose="020B0503020202020204" pitchFamily="34" charset="0"/>
                <a:ea typeface="Pacifico"/>
                <a:cs typeface="Pacifico"/>
                <a:sym typeface="Pacifico"/>
              </a:endParaRPr>
            </a:p>
          </p:txBody>
        </p:sp>
        <p:cxnSp>
          <p:nvCxnSpPr>
            <p:cNvPr id="6" name="Google Shape;125;p6">
              <a:extLst>
                <a:ext uri="{FF2B5EF4-FFF2-40B4-BE49-F238E27FC236}">
                  <a16:creationId xmlns:a16="http://schemas.microsoft.com/office/drawing/2014/main" id="{C8CB44FF-EA71-FFF3-1E0C-F0F04B07DCA2}"/>
                </a:ext>
              </a:extLst>
            </p:cNvPr>
            <p:cNvCxnSpPr/>
            <p:nvPr/>
          </p:nvCxnSpPr>
          <p:spPr>
            <a:xfrm>
              <a:off x="1331" y="3884"/>
              <a:ext cx="0" cy="6576"/>
            </a:xfrm>
            <a:prstGeom prst="straightConnector1">
              <a:avLst/>
            </a:prstGeom>
            <a:noFill/>
            <a:ln w="38100" cap="flat" cmpd="sng">
              <a:solidFill>
                <a:schemeClr val="accent6">
                  <a:lumMod val="75000"/>
                </a:schemeClr>
              </a:solidFill>
              <a:prstDash val="dot"/>
              <a:miter lim="800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cxnSp>
      </p:grpSp>
      <p:grpSp>
        <p:nvGrpSpPr>
          <p:cNvPr id="60" name="Grupo 59">
            <a:extLst>
              <a:ext uri="{FF2B5EF4-FFF2-40B4-BE49-F238E27FC236}">
                <a16:creationId xmlns:a16="http://schemas.microsoft.com/office/drawing/2014/main" id="{0B2920D2-FBF0-9CE5-1BD4-B94FBEA43349}"/>
              </a:ext>
            </a:extLst>
          </p:cNvPr>
          <p:cNvGrpSpPr/>
          <p:nvPr/>
        </p:nvGrpSpPr>
        <p:grpSpPr>
          <a:xfrm>
            <a:off x="2272284" y="1343925"/>
            <a:ext cx="7647431" cy="4901342"/>
            <a:chOff x="2215529" y="1283314"/>
            <a:chExt cx="7647431" cy="4901342"/>
          </a:xfrm>
        </p:grpSpPr>
        <p:cxnSp>
          <p:nvCxnSpPr>
            <p:cNvPr id="33" name="Conector recto 32">
              <a:extLst>
                <a:ext uri="{FF2B5EF4-FFF2-40B4-BE49-F238E27FC236}">
                  <a16:creationId xmlns:a16="http://schemas.microsoft.com/office/drawing/2014/main" id="{82237C9B-9F1E-EC29-E3D6-371BEDB20D13}"/>
                </a:ext>
              </a:extLst>
            </p:cNvPr>
            <p:cNvCxnSpPr>
              <a:stCxn id="22" idx="2"/>
              <a:endCxn id="24" idx="0"/>
            </p:cNvCxnSpPr>
            <p:nvPr/>
          </p:nvCxnSpPr>
          <p:spPr>
            <a:xfrm flipH="1">
              <a:off x="3393466" y="5026100"/>
              <a:ext cx="2743" cy="394039"/>
            </a:xfrm>
            <a:prstGeom prst="line">
              <a:avLst/>
            </a:prstGeom>
            <a:ln w="63500">
              <a:solidFill>
                <a:srgbClr val="70AD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ector recto 30">
              <a:extLst>
                <a:ext uri="{FF2B5EF4-FFF2-40B4-BE49-F238E27FC236}">
                  <a16:creationId xmlns:a16="http://schemas.microsoft.com/office/drawing/2014/main" id="{C22BD56A-9BD5-BA23-7287-9B488068BFAA}"/>
                </a:ext>
              </a:extLst>
            </p:cNvPr>
            <p:cNvCxnSpPr>
              <a:stCxn id="19" idx="2"/>
              <a:endCxn id="22" idx="0"/>
            </p:cNvCxnSpPr>
            <p:nvPr/>
          </p:nvCxnSpPr>
          <p:spPr>
            <a:xfrm flipH="1">
              <a:off x="3393468" y="4026804"/>
              <a:ext cx="2741" cy="394039"/>
            </a:xfrm>
            <a:prstGeom prst="line">
              <a:avLst/>
            </a:prstGeom>
            <a:ln w="63500">
              <a:solidFill>
                <a:srgbClr val="70AD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ector recto 28">
              <a:extLst>
                <a:ext uri="{FF2B5EF4-FFF2-40B4-BE49-F238E27FC236}">
                  <a16:creationId xmlns:a16="http://schemas.microsoft.com/office/drawing/2014/main" id="{F601E164-AE80-36AA-C8E3-3517D79C30A5}"/>
                </a:ext>
              </a:extLst>
            </p:cNvPr>
            <p:cNvCxnSpPr>
              <a:stCxn id="15" idx="2"/>
              <a:endCxn id="18" idx="0"/>
            </p:cNvCxnSpPr>
            <p:nvPr/>
          </p:nvCxnSpPr>
          <p:spPr>
            <a:xfrm>
              <a:off x="3390726" y="3027508"/>
              <a:ext cx="2741" cy="394039"/>
            </a:xfrm>
            <a:prstGeom prst="line">
              <a:avLst/>
            </a:prstGeom>
            <a:ln w="63500">
              <a:solidFill>
                <a:srgbClr val="70AD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ector recto 26">
              <a:extLst>
                <a:ext uri="{FF2B5EF4-FFF2-40B4-BE49-F238E27FC236}">
                  <a16:creationId xmlns:a16="http://schemas.microsoft.com/office/drawing/2014/main" id="{D90E5A3C-FFEB-1F35-E882-2AF60EEC6967}"/>
                </a:ext>
              </a:extLst>
            </p:cNvPr>
            <p:cNvCxnSpPr>
              <a:stCxn id="12" idx="2"/>
              <a:endCxn id="16" idx="0"/>
            </p:cNvCxnSpPr>
            <p:nvPr/>
          </p:nvCxnSpPr>
          <p:spPr>
            <a:xfrm flipH="1">
              <a:off x="3393468" y="2028212"/>
              <a:ext cx="2741" cy="394039"/>
            </a:xfrm>
            <a:prstGeom prst="line">
              <a:avLst/>
            </a:prstGeom>
            <a:ln w="63500">
              <a:solidFill>
                <a:srgbClr val="70AD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Grupo 12">
              <a:extLst>
                <a:ext uri="{FF2B5EF4-FFF2-40B4-BE49-F238E27FC236}">
                  <a16:creationId xmlns:a16="http://schemas.microsoft.com/office/drawing/2014/main" id="{B06BA3F6-8D9E-325E-0FE4-14C700F5FF71}"/>
                </a:ext>
              </a:extLst>
            </p:cNvPr>
            <p:cNvGrpSpPr/>
            <p:nvPr/>
          </p:nvGrpSpPr>
          <p:grpSpPr>
            <a:xfrm>
              <a:off x="3090833" y="1422955"/>
              <a:ext cx="605269" cy="605269"/>
              <a:chOff x="847106" y="1498746"/>
              <a:chExt cx="410488" cy="410488"/>
            </a:xfrm>
          </p:grpSpPr>
          <p:sp>
            <p:nvSpPr>
              <p:cNvPr id="11" name="Arco 10">
                <a:extLst>
                  <a:ext uri="{FF2B5EF4-FFF2-40B4-BE49-F238E27FC236}">
                    <a16:creationId xmlns:a16="http://schemas.microsoft.com/office/drawing/2014/main" id="{7A02A94C-D438-4CFD-C24C-4082A5B4F973}"/>
                  </a:ext>
                </a:extLst>
              </p:cNvPr>
              <p:cNvSpPr/>
              <p:nvPr/>
            </p:nvSpPr>
            <p:spPr>
              <a:xfrm>
                <a:off x="847106" y="1498746"/>
                <a:ext cx="410488" cy="410488"/>
              </a:xfrm>
              <a:prstGeom prst="arc">
                <a:avLst>
                  <a:gd name="adj1" fmla="val 16200000"/>
                  <a:gd name="adj2" fmla="val 5431137"/>
                </a:avLst>
              </a:prstGeom>
              <a:ln w="11112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rgbClr val="115E21"/>
                  </a:solidFill>
                </a:endParaRPr>
              </a:p>
            </p:txBody>
          </p:sp>
          <p:sp>
            <p:nvSpPr>
              <p:cNvPr id="12" name="Arco 11">
                <a:extLst>
                  <a:ext uri="{FF2B5EF4-FFF2-40B4-BE49-F238E27FC236}">
                    <a16:creationId xmlns:a16="http://schemas.microsoft.com/office/drawing/2014/main" id="{3C50DA58-BE3F-DA9A-6385-C2E2EE03E238}"/>
                  </a:ext>
                </a:extLst>
              </p:cNvPr>
              <p:cNvSpPr/>
              <p:nvPr/>
            </p:nvSpPr>
            <p:spPr>
              <a:xfrm flipH="1">
                <a:off x="847106" y="1498746"/>
                <a:ext cx="410488" cy="410488"/>
              </a:xfrm>
              <a:prstGeom prst="arc">
                <a:avLst>
                  <a:gd name="adj1" fmla="val 16200000"/>
                  <a:gd name="adj2" fmla="val 5431137"/>
                </a:avLst>
              </a:prstGeom>
              <a:noFill/>
              <a:ln w="111125">
                <a:solidFill>
                  <a:srgbClr val="70AD4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rgbClr val="115E21"/>
                  </a:solidFill>
                </a:endParaRPr>
              </a:p>
            </p:txBody>
          </p:sp>
        </p:grpSp>
        <p:grpSp>
          <p:nvGrpSpPr>
            <p:cNvPr id="14" name="Grupo 13">
              <a:extLst>
                <a:ext uri="{FF2B5EF4-FFF2-40B4-BE49-F238E27FC236}">
                  <a16:creationId xmlns:a16="http://schemas.microsoft.com/office/drawing/2014/main" id="{0E5757D7-3C39-6965-2FD9-4B1280A3711A}"/>
                </a:ext>
              </a:extLst>
            </p:cNvPr>
            <p:cNvGrpSpPr/>
            <p:nvPr/>
          </p:nvGrpSpPr>
          <p:grpSpPr>
            <a:xfrm>
              <a:off x="3090833" y="2422251"/>
              <a:ext cx="605269" cy="605269"/>
              <a:chOff x="847106" y="1498746"/>
              <a:chExt cx="410488" cy="410488"/>
            </a:xfrm>
          </p:grpSpPr>
          <p:sp>
            <p:nvSpPr>
              <p:cNvPr id="15" name="Arco 14">
                <a:extLst>
                  <a:ext uri="{FF2B5EF4-FFF2-40B4-BE49-F238E27FC236}">
                    <a16:creationId xmlns:a16="http://schemas.microsoft.com/office/drawing/2014/main" id="{A8E42926-CAF3-E05D-DBE9-5A24F67E33DD}"/>
                  </a:ext>
                </a:extLst>
              </p:cNvPr>
              <p:cNvSpPr/>
              <p:nvPr/>
            </p:nvSpPr>
            <p:spPr>
              <a:xfrm>
                <a:off x="847106" y="1498746"/>
                <a:ext cx="410488" cy="410488"/>
              </a:xfrm>
              <a:prstGeom prst="arc">
                <a:avLst>
                  <a:gd name="adj1" fmla="val 16200000"/>
                  <a:gd name="adj2" fmla="val 5431137"/>
                </a:avLst>
              </a:prstGeom>
              <a:ln w="111125">
                <a:solidFill>
                  <a:srgbClr val="70AD4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rgbClr val="115E21"/>
                  </a:solidFill>
                </a:endParaRPr>
              </a:p>
            </p:txBody>
          </p:sp>
          <p:sp>
            <p:nvSpPr>
              <p:cNvPr id="16" name="Arco 15">
                <a:extLst>
                  <a:ext uri="{FF2B5EF4-FFF2-40B4-BE49-F238E27FC236}">
                    <a16:creationId xmlns:a16="http://schemas.microsoft.com/office/drawing/2014/main" id="{2D235CD5-5FF2-1F99-4F63-90C7B0092F44}"/>
                  </a:ext>
                </a:extLst>
              </p:cNvPr>
              <p:cNvSpPr/>
              <p:nvPr/>
            </p:nvSpPr>
            <p:spPr>
              <a:xfrm flipH="1">
                <a:off x="847106" y="1498746"/>
                <a:ext cx="410488" cy="410488"/>
              </a:xfrm>
              <a:prstGeom prst="arc">
                <a:avLst>
                  <a:gd name="adj1" fmla="val 16200000"/>
                  <a:gd name="adj2" fmla="val 5431137"/>
                </a:avLst>
              </a:prstGeom>
              <a:ln w="11112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rgbClr val="115E21"/>
                  </a:solidFill>
                </a:endParaRPr>
              </a:p>
            </p:txBody>
          </p:sp>
        </p:grpSp>
        <p:grpSp>
          <p:nvGrpSpPr>
            <p:cNvPr id="17" name="Grupo 16">
              <a:extLst>
                <a:ext uri="{FF2B5EF4-FFF2-40B4-BE49-F238E27FC236}">
                  <a16:creationId xmlns:a16="http://schemas.microsoft.com/office/drawing/2014/main" id="{06C63C43-951D-14CB-7A9E-863F21CF40CB}"/>
                </a:ext>
              </a:extLst>
            </p:cNvPr>
            <p:cNvGrpSpPr/>
            <p:nvPr/>
          </p:nvGrpSpPr>
          <p:grpSpPr>
            <a:xfrm>
              <a:off x="3090833" y="3421547"/>
              <a:ext cx="605269" cy="605269"/>
              <a:chOff x="847106" y="1498746"/>
              <a:chExt cx="410488" cy="410488"/>
            </a:xfrm>
          </p:grpSpPr>
          <p:sp>
            <p:nvSpPr>
              <p:cNvPr id="18" name="Arco 17">
                <a:extLst>
                  <a:ext uri="{FF2B5EF4-FFF2-40B4-BE49-F238E27FC236}">
                    <a16:creationId xmlns:a16="http://schemas.microsoft.com/office/drawing/2014/main" id="{1AFC5608-BE56-2D59-5E7F-17BAEA2FBCAA}"/>
                  </a:ext>
                </a:extLst>
              </p:cNvPr>
              <p:cNvSpPr/>
              <p:nvPr/>
            </p:nvSpPr>
            <p:spPr>
              <a:xfrm>
                <a:off x="847106" y="1498746"/>
                <a:ext cx="410488" cy="410488"/>
              </a:xfrm>
              <a:prstGeom prst="arc">
                <a:avLst>
                  <a:gd name="adj1" fmla="val 16200000"/>
                  <a:gd name="adj2" fmla="val 5431137"/>
                </a:avLst>
              </a:prstGeom>
              <a:ln w="11112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rgbClr val="115E21"/>
                  </a:solidFill>
                </a:endParaRPr>
              </a:p>
            </p:txBody>
          </p:sp>
          <p:sp>
            <p:nvSpPr>
              <p:cNvPr id="19" name="Arco 18">
                <a:extLst>
                  <a:ext uri="{FF2B5EF4-FFF2-40B4-BE49-F238E27FC236}">
                    <a16:creationId xmlns:a16="http://schemas.microsoft.com/office/drawing/2014/main" id="{5B4A5287-DF97-9FDA-61B9-43E53D43DB51}"/>
                  </a:ext>
                </a:extLst>
              </p:cNvPr>
              <p:cNvSpPr/>
              <p:nvPr/>
            </p:nvSpPr>
            <p:spPr>
              <a:xfrm flipH="1">
                <a:off x="847106" y="1498746"/>
                <a:ext cx="410488" cy="410488"/>
              </a:xfrm>
              <a:prstGeom prst="arc">
                <a:avLst>
                  <a:gd name="adj1" fmla="val 16200000"/>
                  <a:gd name="adj2" fmla="val 5431137"/>
                </a:avLst>
              </a:prstGeom>
              <a:ln w="111125">
                <a:solidFill>
                  <a:srgbClr val="70AD4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rgbClr val="115E21"/>
                  </a:solidFill>
                </a:endParaRPr>
              </a:p>
            </p:txBody>
          </p:sp>
        </p:grpSp>
        <p:grpSp>
          <p:nvGrpSpPr>
            <p:cNvPr id="20" name="Grupo 19">
              <a:extLst>
                <a:ext uri="{FF2B5EF4-FFF2-40B4-BE49-F238E27FC236}">
                  <a16:creationId xmlns:a16="http://schemas.microsoft.com/office/drawing/2014/main" id="{255DEC0E-DA21-4D0C-6682-99D9406F55F0}"/>
                </a:ext>
              </a:extLst>
            </p:cNvPr>
            <p:cNvGrpSpPr/>
            <p:nvPr/>
          </p:nvGrpSpPr>
          <p:grpSpPr>
            <a:xfrm>
              <a:off x="3090833" y="4420843"/>
              <a:ext cx="605269" cy="605269"/>
              <a:chOff x="847106" y="1498746"/>
              <a:chExt cx="410488" cy="410488"/>
            </a:xfrm>
          </p:grpSpPr>
          <p:sp>
            <p:nvSpPr>
              <p:cNvPr id="21" name="Arco 20">
                <a:extLst>
                  <a:ext uri="{FF2B5EF4-FFF2-40B4-BE49-F238E27FC236}">
                    <a16:creationId xmlns:a16="http://schemas.microsoft.com/office/drawing/2014/main" id="{DFF7FF8F-578A-5BCC-B96F-872A349ECB8E}"/>
                  </a:ext>
                </a:extLst>
              </p:cNvPr>
              <p:cNvSpPr/>
              <p:nvPr/>
            </p:nvSpPr>
            <p:spPr>
              <a:xfrm>
                <a:off x="847106" y="1498746"/>
                <a:ext cx="410488" cy="410488"/>
              </a:xfrm>
              <a:prstGeom prst="arc">
                <a:avLst>
                  <a:gd name="adj1" fmla="val 16200000"/>
                  <a:gd name="adj2" fmla="val 5431137"/>
                </a:avLst>
              </a:prstGeom>
              <a:ln w="111125">
                <a:solidFill>
                  <a:srgbClr val="70AD4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rgbClr val="115E21"/>
                  </a:solidFill>
                </a:endParaRPr>
              </a:p>
            </p:txBody>
          </p:sp>
          <p:sp>
            <p:nvSpPr>
              <p:cNvPr id="22" name="Arco 21">
                <a:extLst>
                  <a:ext uri="{FF2B5EF4-FFF2-40B4-BE49-F238E27FC236}">
                    <a16:creationId xmlns:a16="http://schemas.microsoft.com/office/drawing/2014/main" id="{4DA60A01-98FA-9185-44BA-6AF36BC2ABCB}"/>
                  </a:ext>
                </a:extLst>
              </p:cNvPr>
              <p:cNvSpPr/>
              <p:nvPr/>
            </p:nvSpPr>
            <p:spPr>
              <a:xfrm flipH="1">
                <a:off x="847106" y="1498746"/>
                <a:ext cx="410488" cy="410488"/>
              </a:xfrm>
              <a:prstGeom prst="arc">
                <a:avLst>
                  <a:gd name="adj1" fmla="val 16200000"/>
                  <a:gd name="adj2" fmla="val 5431137"/>
                </a:avLst>
              </a:prstGeom>
              <a:ln w="11112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rgbClr val="115E21"/>
                  </a:solidFill>
                </a:endParaRPr>
              </a:p>
            </p:txBody>
          </p:sp>
        </p:grpSp>
        <p:cxnSp>
          <p:nvCxnSpPr>
            <p:cNvPr id="42" name="Conector recto 41">
              <a:extLst>
                <a:ext uri="{FF2B5EF4-FFF2-40B4-BE49-F238E27FC236}">
                  <a16:creationId xmlns:a16="http://schemas.microsoft.com/office/drawing/2014/main" id="{6E1D1070-5C29-A545-5AF3-BA85986333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15529" y="1725589"/>
              <a:ext cx="875303" cy="0"/>
            </a:xfrm>
            <a:prstGeom prst="line">
              <a:avLst/>
            </a:prstGeom>
            <a:ln w="38100">
              <a:solidFill>
                <a:srgbClr val="70AD47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ector recto 42">
              <a:extLst>
                <a:ext uri="{FF2B5EF4-FFF2-40B4-BE49-F238E27FC236}">
                  <a16:creationId xmlns:a16="http://schemas.microsoft.com/office/drawing/2014/main" id="{861A57DB-CC0F-E391-1CCB-7A7ED3945B0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15529" y="2724885"/>
              <a:ext cx="875303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ector recto 43">
              <a:extLst>
                <a:ext uri="{FF2B5EF4-FFF2-40B4-BE49-F238E27FC236}">
                  <a16:creationId xmlns:a16="http://schemas.microsoft.com/office/drawing/2014/main" id="{8153F400-5554-22D2-3DAB-EDDA9523753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15529" y="3724181"/>
              <a:ext cx="875303" cy="0"/>
            </a:xfrm>
            <a:prstGeom prst="line">
              <a:avLst/>
            </a:prstGeom>
            <a:ln w="38100">
              <a:solidFill>
                <a:srgbClr val="70AD47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ector recto 44">
              <a:extLst>
                <a:ext uri="{FF2B5EF4-FFF2-40B4-BE49-F238E27FC236}">
                  <a16:creationId xmlns:a16="http://schemas.microsoft.com/office/drawing/2014/main" id="{329EB3C0-4541-C433-2F32-360BCF42651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15529" y="4723477"/>
              <a:ext cx="875303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ector recto 45">
              <a:extLst>
                <a:ext uri="{FF2B5EF4-FFF2-40B4-BE49-F238E27FC236}">
                  <a16:creationId xmlns:a16="http://schemas.microsoft.com/office/drawing/2014/main" id="{31E5764E-93D7-79F9-B754-19B55B76585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15529" y="5722773"/>
              <a:ext cx="875303" cy="0"/>
            </a:xfrm>
            <a:prstGeom prst="line">
              <a:avLst/>
            </a:prstGeom>
            <a:ln w="38100">
              <a:solidFill>
                <a:srgbClr val="70AD47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" name="Grupo 22">
              <a:extLst>
                <a:ext uri="{FF2B5EF4-FFF2-40B4-BE49-F238E27FC236}">
                  <a16:creationId xmlns:a16="http://schemas.microsoft.com/office/drawing/2014/main" id="{88072083-B040-BA77-5C66-51C1C00B794E}"/>
                </a:ext>
              </a:extLst>
            </p:cNvPr>
            <p:cNvGrpSpPr/>
            <p:nvPr/>
          </p:nvGrpSpPr>
          <p:grpSpPr>
            <a:xfrm>
              <a:off x="3090832" y="5420139"/>
              <a:ext cx="605269" cy="605269"/>
              <a:chOff x="847106" y="1498746"/>
              <a:chExt cx="410488" cy="410488"/>
            </a:xfrm>
          </p:grpSpPr>
          <p:sp>
            <p:nvSpPr>
              <p:cNvPr id="24" name="Arco 23">
                <a:extLst>
                  <a:ext uri="{FF2B5EF4-FFF2-40B4-BE49-F238E27FC236}">
                    <a16:creationId xmlns:a16="http://schemas.microsoft.com/office/drawing/2014/main" id="{D5D58B46-7431-F1CE-AFA3-E686631285FF}"/>
                  </a:ext>
                </a:extLst>
              </p:cNvPr>
              <p:cNvSpPr/>
              <p:nvPr/>
            </p:nvSpPr>
            <p:spPr>
              <a:xfrm>
                <a:off x="847106" y="1498746"/>
                <a:ext cx="410488" cy="410488"/>
              </a:xfrm>
              <a:prstGeom prst="arc">
                <a:avLst>
                  <a:gd name="adj1" fmla="val 16200000"/>
                  <a:gd name="adj2" fmla="val 5431137"/>
                </a:avLst>
              </a:prstGeom>
              <a:ln w="11112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rgbClr val="115E21"/>
                  </a:solidFill>
                </a:endParaRPr>
              </a:p>
            </p:txBody>
          </p:sp>
          <p:sp>
            <p:nvSpPr>
              <p:cNvPr id="25" name="Arco 24">
                <a:extLst>
                  <a:ext uri="{FF2B5EF4-FFF2-40B4-BE49-F238E27FC236}">
                    <a16:creationId xmlns:a16="http://schemas.microsoft.com/office/drawing/2014/main" id="{7D61518F-F025-D20D-4198-16FA14E8F76B}"/>
                  </a:ext>
                </a:extLst>
              </p:cNvPr>
              <p:cNvSpPr/>
              <p:nvPr/>
            </p:nvSpPr>
            <p:spPr>
              <a:xfrm flipH="1">
                <a:off x="847106" y="1498746"/>
                <a:ext cx="410488" cy="410488"/>
              </a:xfrm>
              <a:prstGeom prst="arc">
                <a:avLst>
                  <a:gd name="adj1" fmla="val 16200000"/>
                  <a:gd name="adj2" fmla="val 5431137"/>
                </a:avLst>
              </a:prstGeom>
              <a:ln w="111125">
                <a:solidFill>
                  <a:srgbClr val="70AD4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rgbClr val="115E21"/>
                  </a:solidFill>
                </a:endParaRPr>
              </a:p>
            </p:txBody>
          </p:sp>
        </p:grpSp>
        <p:sp>
          <p:nvSpPr>
            <p:cNvPr id="7" name="CuadroTexto 6">
              <a:extLst>
                <a:ext uri="{FF2B5EF4-FFF2-40B4-BE49-F238E27FC236}">
                  <a16:creationId xmlns:a16="http://schemas.microsoft.com/office/drawing/2014/main" id="{55363B65-016D-0B6F-1D90-97E4138B716B}"/>
                </a:ext>
              </a:extLst>
            </p:cNvPr>
            <p:cNvSpPr txBox="1"/>
            <p:nvPr/>
          </p:nvSpPr>
          <p:spPr>
            <a:xfrm>
              <a:off x="3897933" y="1283314"/>
              <a:ext cx="5965027" cy="490134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spcBef>
                  <a:spcPts val="1200"/>
                </a:spcBef>
                <a:spcAft>
                  <a:spcPts val="1800"/>
                </a:spcAft>
                <a:tabLst>
                  <a:tab pos="5781040" algn="l"/>
                </a:tabLst>
              </a:pPr>
              <a:r>
                <a:rPr lang="en-US" sz="2800" b="1">
                  <a:solidFill>
                    <a:srgbClr val="115E21"/>
                  </a:solidFill>
                  <a:latin typeface="Agency FB" panose="020B0503020202020204" pitchFamily="34" charset="0"/>
                </a:rPr>
                <a:t>Initial meeting</a:t>
              </a:r>
              <a:r>
                <a:rPr lang="en-US" sz="2800">
                  <a:solidFill>
                    <a:srgbClr val="115E21"/>
                  </a:solidFill>
                  <a:latin typeface="Agency FB" panose="020B0503020202020204" pitchFamily="34" charset="0"/>
                </a:rPr>
                <a:t> </a:t>
              </a:r>
              <a:br>
                <a:rPr lang="en-US" sz="2800">
                  <a:solidFill>
                    <a:srgbClr val="115E21"/>
                  </a:solidFill>
                  <a:latin typeface="Agency FB" panose="020B0503020202020204" pitchFamily="34" charset="0"/>
                </a:rPr>
              </a:br>
              <a:r>
                <a:rPr lang="en-US" sz="2400">
                  <a:solidFill>
                    <a:srgbClr val="115E21"/>
                  </a:solidFill>
                  <a:latin typeface="Agency FB" panose="020B0503020202020204" pitchFamily="34" charset="0"/>
                </a:rPr>
                <a:t>Soil analysis and advice (optional)</a:t>
              </a:r>
            </a:p>
            <a:p>
              <a:pPr lvl="0">
                <a:spcAft>
                  <a:spcPts val="1500"/>
                </a:spcAft>
                <a:tabLst>
                  <a:tab pos="5781040" algn="l"/>
                </a:tabLst>
              </a:pPr>
              <a:r>
                <a:rPr lang="en-US" sz="2800" b="1">
                  <a:solidFill>
                    <a:srgbClr val="115E21"/>
                  </a:solidFill>
                  <a:latin typeface="Agency FB" panose="020B0503020202020204" pitchFamily="34" charset="0"/>
                </a:rPr>
                <a:t>Device selection </a:t>
              </a:r>
              <a:br>
                <a:rPr lang="en-US" sz="2800">
                  <a:solidFill>
                    <a:srgbClr val="115E21"/>
                  </a:solidFill>
                  <a:latin typeface="Agency FB" panose="020B0503020202020204" pitchFamily="34" charset="0"/>
                </a:rPr>
              </a:br>
              <a:r>
                <a:rPr lang="en-US" sz="2400">
                  <a:solidFill>
                    <a:srgbClr val="115E21"/>
                  </a:solidFill>
                  <a:latin typeface="Agency FB" panose="020B0503020202020204" pitchFamily="34" charset="0"/>
                </a:rPr>
                <a:t>Based on the needs of the crops</a:t>
              </a:r>
              <a:endParaRPr lang="en-US" sz="2800">
                <a:solidFill>
                  <a:srgbClr val="115E21"/>
                </a:solidFill>
                <a:latin typeface="Agency FB" panose="020B0503020202020204" pitchFamily="34" charset="0"/>
              </a:endParaRPr>
            </a:p>
            <a:p>
              <a:pPr lvl="0">
                <a:spcAft>
                  <a:spcPts val="1500"/>
                </a:spcAft>
                <a:tabLst>
                  <a:tab pos="5781040" algn="l"/>
                </a:tabLst>
              </a:pPr>
              <a:r>
                <a:rPr lang="en-US" sz="2800" b="1">
                  <a:solidFill>
                    <a:srgbClr val="115E21"/>
                  </a:solidFill>
                  <a:latin typeface="Agency FB" panose="020B0503020202020204" pitchFamily="34" charset="0"/>
                </a:rPr>
                <a:t>Information record </a:t>
              </a:r>
              <a:br>
                <a:rPr lang="en-US" sz="2800" b="1">
                  <a:solidFill>
                    <a:srgbClr val="115E21"/>
                  </a:solidFill>
                  <a:latin typeface="Agency FB" panose="020B0503020202020204" pitchFamily="34" charset="0"/>
                </a:rPr>
              </a:br>
              <a:r>
                <a:rPr lang="en-US" sz="2400">
                  <a:solidFill>
                    <a:srgbClr val="115E21"/>
                  </a:solidFill>
                  <a:latin typeface="Agency FB" panose="020B0503020202020204" pitchFamily="34" charset="0"/>
                </a:rPr>
                <a:t>Field History (optional and highly recommended)</a:t>
              </a:r>
            </a:p>
            <a:p>
              <a:pPr lvl="0">
                <a:spcAft>
                  <a:spcPts val="1500"/>
                </a:spcAft>
                <a:tabLst>
                  <a:tab pos="5781040" algn="l"/>
                </a:tabLst>
              </a:pPr>
              <a:r>
                <a:rPr lang="en-US" sz="2800" b="1">
                  <a:solidFill>
                    <a:srgbClr val="115E21"/>
                  </a:solidFill>
                  <a:latin typeface="Agency FB" panose="020B0503020202020204" pitchFamily="34" charset="0"/>
                </a:rPr>
                <a:t>Installation of the system in the field </a:t>
              </a:r>
              <a:br>
                <a:rPr lang="en-US" sz="2800">
                  <a:solidFill>
                    <a:srgbClr val="115E21"/>
                  </a:solidFill>
                  <a:latin typeface="Agency FB" panose="020B0503020202020204" pitchFamily="34" charset="0"/>
                </a:rPr>
              </a:br>
              <a:r>
                <a:rPr lang="en-US" sz="2400">
                  <a:solidFill>
                    <a:srgbClr val="115E21"/>
                  </a:solidFill>
                  <a:latin typeface="Agency FB" panose="020B0503020202020204" pitchFamily="34" charset="0"/>
                </a:rPr>
                <a:t>It can be requested or carried out by the producer.</a:t>
              </a:r>
              <a:endParaRPr lang="en-US" sz="2800">
                <a:solidFill>
                  <a:srgbClr val="115E21"/>
                </a:solidFill>
                <a:latin typeface="Agency FB" panose="020B0503020202020204" pitchFamily="34" charset="0"/>
              </a:endParaRPr>
            </a:p>
            <a:p>
              <a:pPr lvl="0">
                <a:spcAft>
                  <a:spcPts val="1200"/>
                </a:spcAft>
                <a:tabLst>
                  <a:tab pos="5781040" algn="l"/>
                </a:tabLst>
              </a:pPr>
              <a:r>
                <a:rPr lang="en-US" sz="2800" b="1">
                  <a:solidFill>
                    <a:srgbClr val="115E21"/>
                  </a:solidFill>
                  <a:latin typeface="Agency FB" panose="020B0503020202020204" pitchFamily="34" charset="0"/>
                </a:rPr>
                <a:t>Design or upload the irrigation plan</a:t>
              </a:r>
              <a:br>
                <a:rPr lang="en-US" sz="2800">
                  <a:solidFill>
                    <a:srgbClr val="115E21"/>
                  </a:solidFill>
                  <a:latin typeface="Agency FB" panose="020B0503020202020204" pitchFamily="34" charset="0"/>
                </a:rPr>
              </a:br>
              <a:r>
                <a:rPr lang="en-US" sz="2400">
                  <a:solidFill>
                    <a:srgbClr val="115E21"/>
                  </a:solidFill>
                  <a:latin typeface="Agency FB" panose="020B0503020202020204" pitchFamily="34" charset="0"/>
                </a:rPr>
                <a:t>Based on soil profile and crops.</a:t>
              </a:r>
              <a:endParaRPr lang="en-US" sz="4000">
                <a:solidFill>
                  <a:srgbClr val="115E21"/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47" name="CuadroTexto 46">
              <a:extLst>
                <a:ext uri="{FF2B5EF4-FFF2-40B4-BE49-F238E27FC236}">
                  <a16:creationId xmlns:a16="http://schemas.microsoft.com/office/drawing/2014/main" id="{A934D9DE-82C0-4183-0588-AA7B6C583D1B}"/>
                </a:ext>
              </a:extLst>
            </p:cNvPr>
            <p:cNvSpPr txBox="1"/>
            <p:nvPr/>
          </p:nvSpPr>
          <p:spPr>
            <a:xfrm>
              <a:off x="2330025" y="1283314"/>
              <a:ext cx="606256" cy="45037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Aft>
                  <a:spcPts val="5000"/>
                </a:spcAft>
              </a:pPr>
              <a:r>
                <a:rPr lang="es-MX" sz="2400" b="1" dirty="0">
                  <a:solidFill>
                    <a:srgbClr val="115E2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1</a:t>
              </a:r>
              <a:r>
                <a:rPr lang="es-MX" sz="2400" b="1" u="sng" baseline="30000" dirty="0">
                  <a:solidFill>
                    <a:srgbClr val="115E2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st</a:t>
              </a:r>
            </a:p>
            <a:p>
              <a:pPr>
                <a:spcAft>
                  <a:spcPts val="5000"/>
                </a:spcAft>
              </a:pPr>
              <a:r>
                <a:rPr lang="es-MX" sz="2400" b="1" dirty="0">
                  <a:solidFill>
                    <a:srgbClr val="115E2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2</a:t>
              </a:r>
              <a:r>
                <a:rPr lang="es-MX" sz="2400" b="1" u="sng" baseline="30000" dirty="0">
                  <a:solidFill>
                    <a:srgbClr val="115E2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nd</a:t>
              </a:r>
            </a:p>
            <a:p>
              <a:pPr>
                <a:spcAft>
                  <a:spcPts val="5000"/>
                </a:spcAft>
              </a:pPr>
              <a:r>
                <a:rPr lang="es-MX" sz="2400" b="1" dirty="0">
                  <a:solidFill>
                    <a:srgbClr val="115E2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3</a:t>
              </a:r>
              <a:r>
                <a:rPr lang="es-MX" sz="2400" b="1" u="sng" baseline="30000" dirty="0">
                  <a:solidFill>
                    <a:srgbClr val="115E2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rd</a:t>
              </a:r>
            </a:p>
            <a:p>
              <a:pPr>
                <a:spcAft>
                  <a:spcPts val="5000"/>
                </a:spcAft>
              </a:pPr>
              <a:r>
                <a:rPr lang="es-MX" sz="2400" b="1" dirty="0">
                  <a:solidFill>
                    <a:srgbClr val="115E2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4</a:t>
              </a:r>
              <a:r>
                <a:rPr lang="es-MX" sz="2400" b="1" u="sng" baseline="30000" dirty="0">
                  <a:solidFill>
                    <a:srgbClr val="115E2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th</a:t>
              </a:r>
            </a:p>
            <a:p>
              <a:pPr>
                <a:spcAft>
                  <a:spcPts val="5000"/>
                </a:spcAft>
              </a:pPr>
              <a:r>
                <a:rPr lang="es-MX" sz="2400" b="1" dirty="0">
                  <a:solidFill>
                    <a:srgbClr val="115E2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5</a:t>
              </a:r>
              <a:r>
                <a:rPr lang="es-MX" sz="2400" b="1" u="sng" baseline="30000" dirty="0">
                  <a:solidFill>
                    <a:srgbClr val="115E2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th</a:t>
              </a:r>
            </a:p>
          </p:txBody>
        </p:sp>
        <p:pic>
          <p:nvPicPr>
            <p:cNvPr id="49" name="Gráfico 48" descr="Investigación con relleno sólido">
              <a:extLst>
                <a:ext uri="{FF2B5EF4-FFF2-40B4-BE49-F238E27FC236}">
                  <a16:creationId xmlns:a16="http://schemas.microsoft.com/office/drawing/2014/main" id="{7DBE54A8-385F-4A29-BD21-6FF71BB30A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189500" y="1527451"/>
              <a:ext cx="403056" cy="403056"/>
            </a:xfrm>
            <a:prstGeom prst="rect">
              <a:avLst/>
            </a:prstGeom>
          </p:spPr>
        </p:pic>
        <p:pic>
          <p:nvPicPr>
            <p:cNvPr id="51" name="Gráfico 50" descr="Portapapeles parcialmente comprobado con relleno sólido">
              <a:extLst>
                <a:ext uri="{FF2B5EF4-FFF2-40B4-BE49-F238E27FC236}">
                  <a16:creationId xmlns:a16="http://schemas.microsoft.com/office/drawing/2014/main" id="{97FFEBA6-4F9D-67BF-9C85-D632D91BE25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189500" y="5521245"/>
              <a:ext cx="403056" cy="403056"/>
            </a:xfrm>
            <a:prstGeom prst="rect">
              <a:avLst/>
            </a:prstGeom>
          </p:spPr>
        </p:pic>
        <p:pic>
          <p:nvPicPr>
            <p:cNvPr id="53" name="Gráfico 52" descr="Proteger con relleno sólido">
              <a:extLst>
                <a:ext uri="{FF2B5EF4-FFF2-40B4-BE49-F238E27FC236}">
                  <a16:creationId xmlns:a16="http://schemas.microsoft.com/office/drawing/2014/main" id="{E5545577-7205-9519-7DD7-42A2E5DB05A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189500" y="4522798"/>
              <a:ext cx="403056" cy="403056"/>
            </a:xfrm>
            <a:prstGeom prst="rect">
              <a:avLst/>
            </a:prstGeom>
          </p:spPr>
        </p:pic>
        <p:pic>
          <p:nvPicPr>
            <p:cNvPr id="55" name="Gráfico 54" descr="energía renovable con relleno sólido">
              <a:extLst>
                <a:ext uri="{FF2B5EF4-FFF2-40B4-BE49-F238E27FC236}">
                  <a16:creationId xmlns:a16="http://schemas.microsoft.com/office/drawing/2014/main" id="{BE527000-6DB1-8DCF-EAB8-519346D85D6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189500" y="2525900"/>
              <a:ext cx="403056" cy="403056"/>
            </a:xfrm>
            <a:prstGeom prst="rect">
              <a:avLst/>
            </a:prstGeom>
          </p:spPr>
        </p:pic>
        <p:pic>
          <p:nvPicPr>
            <p:cNvPr id="59" name="Gráfico 58" descr="Gráfico de barras con relleno sólido">
              <a:extLst>
                <a:ext uri="{FF2B5EF4-FFF2-40B4-BE49-F238E27FC236}">
                  <a16:creationId xmlns:a16="http://schemas.microsoft.com/office/drawing/2014/main" id="{4D93F420-F3AC-3175-22DF-77A4DB22BC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3189500" y="3524349"/>
              <a:ext cx="403056" cy="4030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637195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123;p6">
            <a:extLst>
              <a:ext uri="{FF2B5EF4-FFF2-40B4-BE49-F238E27FC236}">
                <a16:creationId xmlns:a16="http://schemas.microsoft.com/office/drawing/2014/main" id="{469FFD62-964A-E758-F2A6-75E6261917BF}"/>
              </a:ext>
            </a:extLst>
          </p:cNvPr>
          <p:cNvGrpSpPr/>
          <p:nvPr/>
        </p:nvGrpSpPr>
        <p:grpSpPr>
          <a:xfrm rot="5400000">
            <a:off x="1330140" y="-1270754"/>
            <a:ext cx="1076960" cy="3580958"/>
            <a:chOff x="382" y="1300"/>
            <a:chExt cx="1696" cy="8932"/>
          </a:xfrm>
        </p:grpSpPr>
        <p:sp>
          <p:nvSpPr>
            <p:cNvPr id="5" name="Google Shape;124;p6">
              <a:extLst>
                <a:ext uri="{FF2B5EF4-FFF2-40B4-BE49-F238E27FC236}">
                  <a16:creationId xmlns:a16="http://schemas.microsoft.com/office/drawing/2014/main" id="{9E9001E2-CEFB-6C8C-A822-4C6835978566}"/>
                </a:ext>
              </a:extLst>
            </p:cNvPr>
            <p:cNvSpPr txBox="1"/>
            <p:nvPr/>
          </p:nvSpPr>
          <p:spPr>
            <a:xfrm rot="16200000">
              <a:off x="-3217" y="4899"/>
              <a:ext cx="8894" cy="1696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r>
                <a:rPr lang="en-US" sz="3600" b="1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  <a:t>Our proposal</a:t>
              </a:r>
              <a:br>
                <a:rPr lang="en-US" sz="3600" b="1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</a:br>
              <a:r>
                <a:rPr lang="en-US" sz="2800" i="1" dirty="0">
                  <a:solidFill>
                    <a:srgbClr val="115E21"/>
                  </a:solidFill>
                  <a:latin typeface="Agency FB" panose="020B0503020202020204" pitchFamily="34" charset="0"/>
                </a:rPr>
                <a:t>MARKETING</a:t>
              </a:r>
              <a:endParaRPr lang="en-US" sz="2800" dirty="0">
                <a:solidFill>
                  <a:srgbClr val="115E21"/>
                </a:solidFill>
                <a:latin typeface="Agency FB" panose="020B0503020202020204" pitchFamily="34" charset="0"/>
              </a:endParaRPr>
            </a:p>
          </p:txBody>
        </p:sp>
        <p:cxnSp>
          <p:nvCxnSpPr>
            <p:cNvPr id="6" name="Google Shape;125;p6">
              <a:extLst>
                <a:ext uri="{FF2B5EF4-FFF2-40B4-BE49-F238E27FC236}">
                  <a16:creationId xmlns:a16="http://schemas.microsoft.com/office/drawing/2014/main" id="{C8CB44FF-EA71-FFF3-1E0C-F0F04B07DCA2}"/>
                </a:ext>
              </a:extLst>
            </p:cNvPr>
            <p:cNvCxnSpPr>
              <a:cxnSpLocks/>
            </p:cNvCxnSpPr>
            <p:nvPr/>
          </p:nvCxnSpPr>
          <p:spPr>
            <a:xfrm>
              <a:off x="1331" y="2466"/>
              <a:ext cx="0" cy="7766"/>
            </a:xfrm>
            <a:prstGeom prst="straightConnector1">
              <a:avLst/>
            </a:prstGeom>
            <a:noFill/>
            <a:ln w="38100" cap="flat" cmpd="sng">
              <a:solidFill>
                <a:schemeClr val="accent6">
                  <a:lumMod val="75000"/>
                </a:schemeClr>
              </a:solidFill>
              <a:prstDash val="dot"/>
              <a:miter lim="800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cxnSp>
      </p:grpSp>
      <p:grpSp>
        <p:nvGrpSpPr>
          <p:cNvPr id="28" name="Grupo 27">
            <a:extLst>
              <a:ext uri="{FF2B5EF4-FFF2-40B4-BE49-F238E27FC236}">
                <a16:creationId xmlns:a16="http://schemas.microsoft.com/office/drawing/2014/main" id="{59C93BC3-30AB-82D6-65A5-6321A51DF854}"/>
              </a:ext>
            </a:extLst>
          </p:cNvPr>
          <p:cNvGrpSpPr/>
          <p:nvPr/>
        </p:nvGrpSpPr>
        <p:grpSpPr>
          <a:xfrm>
            <a:off x="1086801" y="2977057"/>
            <a:ext cx="10018396" cy="3549867"/>
            <a:chOff x="1086801" y="2977057"/>
            <a:chExt cx="10018396" cy="3549867"/>
          </a:xfrm>
        </p:grpSpPr>
        <p:grpSp>
          <p:nvGrpSpPr>
            <p:cNvPr id="25" name="Grupo 24">
              <a:extLst>
                <a:ext uri="{FF2B5EF4-FFF2-40B4-BE49-F238E27FC236}">
                  <a16:creationId xmlns:a16="http://schemas.microsoft.com/office/drawing/2014/main" id="{AA6F6052-E1B3-D956-E246-21811072E5F2}"/>
                </a:ext>
              </a:extLst>
            </p:cNvPr>
            <p:cNvGrpSpPr/>
            <p:nvPr/>
          </p:nvGrpSpPr>
          <p:grpSpPr>
            <a:xfrm>
              <a:off x="1086801" y="2977057"/>
              <a:ext cx="2708932" cy="3549867"/>
              <a:chOff x="1086801" y="2977057"/>
              <a:chExt cx="2708932" cy="3549867"/>
            </a:xfrm>
          </p:grpSpPr>
          <p:grpSp>
            <p:nvGrpSpPr>
              <p:cNvPr id="10" name="Grupo 9">
                <a:extLst>
                  <a:ext uri="{FF2B5EF4-FFF2-40B4-BE49-F238E27FC236}">
                    <a16:creationId xmlns:a16="http://schemas.microsoft.com/office/drawing/2014/main" id="{BBDCD11B-C258-22A2-29B0-D8D2F86C4EA6}"/>
                  </a:ext>
                </a:extLst>
              </p:cNvPr>
              <p:cNvGrpSpPr/>
              <p:nvPr/>
            </p:nvGrpSpPr>
            <p:grpSpPr>
              <a:xfrm>
                <a:off x="1086801" y="2977057"/>
                <a:ext cx="2708932" cy="3549867"/>
                <a:chOff x="1086801" y="2977057"/>
                <a:chExt cx="2708932" cy="3549867"/>
              </a:xfrm>
            </p:grpSpPr>
            <p:pic>
              <p:nvPicPr>
                <p:cNvPr id="38" name="Google Shape;195;p9">
                  <a:extLst>
                    <a:ext uri="{FF2B5EF4-FFF2-40B4-BE49-F238E27FC236}">
                      <a16:creationId xmlns:a16="http://schemas.microsoft.com/office/drawing/2014/main" id="{886260BD-AD46-40A3-8BAF-234E99801C22}"/>
                    </a:ext>
                  </a:extLst>
                </p:cNvPr>
                <p:cNvPicPr preferRelativeResize="0"/>
                <p:nvPr/>
              </p:nvPicPr>
              <p:blipFill rotWithShape="1">
                <a:blip r:embed="rId3" cstate="screen">
                  <a:alphaModFix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b="22327"/>
                <a:stretch/>
              </p:blipFill>
              <p:spPr>
                <a:xfrm>
                  <a:off x="1086801" y="2977057"/>
                  <a:ext cx="2708932" cy="354986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11" name="Rectángulo 10">
                  <a:extLst>
                    <a:ext uri="{FF2B5EF4-FFF2-40B4-BE49-F238E27FC236}">
                      <a16:creationId xmlns:a16="http://schemas.microsoft.com/office/drawing/2014/main" id="{3F11C7E9-2258-18AB-C4BF-5B2EBEC28F6B}"/>
                    </a:ext>
                  </a:extLst>
                </p:cNvPr>
                <p:cNvSpPr/>
                <p:nvPr/>
              </p:nvSpPr>
              <p:spPr>
                <a:xfrm>
                  <a:off x="1252230" y="3652471"/>
                  <a:ext cx="2406869" cy="2874453"/>
                </a:xfrm>
                <a:prstGeom prst="rect">
                  <a:avLst/>
                </a:prstGeom>
                <a:effectLst/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t"/>
                <a:lstStyle/>
                <a:p>
                  <a:pPr marL="266700" indent="-266700">
                    <a:buFont typeface="Wingdings" panose="05000000000000000000" pitchFamily="2" charset="2"/>
                    <a:buChar char="ü"/>
                    <a:tabLst>
                      <a:tab pos="266700" algn="l"/>
                    </a:tabLst>
                  </a:pPr>
                  <a:r>
                    <a:rPr lang="en-US" sz="1600" b="1" dirty="0">
                      <a:solidFill>
                        <a:srgbClr val="115E21"/>
                      </a:solidFill>
                      <a:latin typeface="Agency FB" panose="020B0503020202020204" pitchFamily="34" charset="0"/>
                    </a:rPr>
                    <a:t>Unlimited number of irrigation systems</a:t>
                  </a:r>
                </a:p>
                <a:p>
                  <a:pPr marL="266700" indent="-266700">
                    <a:buFont typeface="Wingdings" panose="05000000000000000000" pitchFamily="2" charset="2"/>
                    <a:buChar char="ü"/>
                    <a:tabLst>
                      <a:tab pos="266700" algn="l"/>
                    </a:tabLst>
                  </a:pPr>
                  <a:r>
                    <a:rPr lang="en-US" sz="1600" b="1" dirty="0">
                      <a:solidFill>
                        <a:srgbClr val="115E21"/>
                      </a:solidFill>
                      <a:latin typeface="Agency FB" panose="020B0503020202020204" pitchFamily="34" charset="0"/>
                    </a:rPr>
                    <a:t>Real-time monitoring and control</a:t>
                  </a:r>
                </a:p>
                <a:p>
                  <a:pPr marL="266700" indent="-266700">
                    <a:buFont typeface="Wingdings" panose="05000000000000000000" pitchFamily="2" charset="2"/>
                    <a:buChar char="ü"/>
                    <a:tabLst>
                      <a:tab pos="266700" algn="l"/>
                    </a:tabLst>
                  </a:pPr>
                  <a:r>
                    <a:rPr lang="en-US" sz="1600" b="1" dirty="0">
                      <a:solidFill>
                        <a:srgbClr val="115E21"/>
                      </a:solidFill>
                      <a:latin typeface="Agency FB" panose="020B0503020202020204" pitchFamily="34" charset="0"/>
                    </a:rPr>
                    <a:t>Up to 3 users</a:t>
                  </a:r>
                </a:p>
                <a:p>
                  <a:pPr marL="266700" indent="-266700">
                    <a:buFont typeface="Wingdings" panose="05000000000000000000" pitchFamily="2" charset="2"/>
                    <a:buChar char="ü"/>
                    <a:tabLst>
                      <a:tab pos="266700" algn="l"/>
                    </a:tabLst>
                  </a:pPr>
                  <a:r>
                    <a:rPr lang="en-US" sz="1600" b="1" dirty="0">
                      <a:solidFill>
                        <a:srgbClr val="115E21"/>
                      </a:solidFill>
                      <a:latin typeface="Agency FB" panose="020B0503020202020204" pitchFamily="34" charset="0"/>
                    </a:rPr>
                    <a:t>Crop technical sheets</a:t>
                  </a:r>
                </a:p>
                <a:p>
                  <a:pPr marL="266700" indent="-266700">
                    <a:buFont typeface="Wingdings" panose="05000000000000000000" pitchFamily="2" charset="2"/>
                    <a:buChar char="ü"/>
                    <a:tabLst>
                      <a:tab pos="266700" algn="l"/>
                    </a:tabLst>
                  </a:pPr>
                  <a:r>
                    <a:rPr lang="en-US" sz="1600" b="1" dirty="0">
                      <a:solidFill>
                        <a:srgbClr val="115E21"/>
                      </a:solidFill>
                      <a:latin typeface="Agency FB" panose="020B0503020202020204" pitchFamily="34" charset="0"/>
                    </a:rPr>
                    <a:t>2 years warranty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60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r>
                    <a:rPr kumimoji="0" lang="es-MX" sz="32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0000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uLnTx/>
                      <a:uFillTx/>
                      <a:latin typeface="Agency FB" panose="020B0503020202020204" pitchFamily="34" charset="0"/>
                      <a:ea typeface="+mn-ea"/>
                      <a:cs typeface="+mn-cs"/>
                      <a:sym typeface="Arial"/>
                    </a:rPr>
                    <a:t>$ 3,000.00</a:t>
                  </a:r>
                  <a:endParaRPr kumimoji="0" lang="es-MX" sz="2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Agency FB" panose="020B0503020202020204" pitchFamily="34" charset="0"/>
                    <a:ea typeface="+mn-ea"/>
                    <a:cs typeface="+mn-cs"/>
                    <a:sym typeface="Arial"/>
                  </a:endParaRPr>
                </a:p>
                <a:p>
                  <a:pPr algn="ctr">
                    <a:tabLst>
                      <a:tab pos="266700" algn="l"/>
                    </a:tabLst>
                  </a:pPr>
                  <a:r>
                    <a:rPr lang="es-MX" b="1" dirty="0" err="1">
                      <a:solidFill>
                        <a:srgbClr val="115E21"/>
                      </a:solidFill>
                      <a:latin typeface="Agency FB" panose="020B0503020202020204" pitchFamily="34" charset="0"/>
                    </a:rPr>
                    <a:t>by</a:t>
                  </a:r>
                  <a:r>
                    <a:rPr lang="es-MX" b="1" dirty="0">
                      <a:solidFill>
                        <a:srgbClr val="115E21"/>
                      </a:solidFill>
                      <a:latin typeface="Agency FB" panose="020B0503020202020204" pitchFamily="34" charset="0"/>
                    </a:rPr>
                    <a:t> </a:t>
                  </a:r>
                  <a:r>
                    <a:rPr lang="es-MX" b="1" dirty="0" err="1">
                      <a:solidFill>
                        <a:srgbClr val="115E21"/>
                      </a:solidFill>
                      <a:latin typeface="Agency FB" panose="020B0503020202020204" pitchFamily="34" charset="0"/>
                    </a:rPr>
                    <a:t>systems</a:t>
                  </a:r>
                  <a:endParaRPr lang="es-MX" b="1" dirty="0">
                    <a:solidFill>
                      <a:srgbClr val="115E21"/>
                    </a:solidFill>
                    <a:latin typeface="Agency FB" panose="020B0503020202020204" pitchFamily="34" charset="0"/>
                  </a:endParaRPr>
                </a:p>
              </p:txBody>
            </p:sp>
          </p:grpSp>
          <p:sp>
            <p:nvSpPr>
              <p:cNvPr id="17" name="CuadroTexto 16">
                <a:extLst>
                  <a:ext uri="{FF2B5EF4-FFF2-40B4-BE49-F238E27FC236}">
                    <a16:creationId xmlns:a16="http://schemas.microsoft.com/office/drawing/2014/main" id="{F1E95350-47F3-5A65-E2B9-24F53D214FDE}"/>
                  </a:ext>
                </a:extLst>
              </p:cNvPr>
              <p:cNvSpPr txBox="1"/>
              <p:nvPr/>
            </p:nvSpPr>
            <p:spPr>
              <a:xfrm flipH="1">
                <a:off x="1563653" y="2986886"/>
                <a:ext cx="175522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MX" sz="2800" b="1" i="1" dirty="0">
                    <a:solidFill>
                      <a:schemeClr val="bg1"/>
                    </a:solidFill>
                    <a:latin typeface="Agency FB" panose="020B0503020202020204" pitchFamily="34" charset="0"/>
                  </a:rPr>
                  <a:t>Basic</a:t>
                </a:r>
              </a:p>
            </p:txBody>
          </p:sp>
        </p:grpSp>
        <p:grpSp>
          <p:nvGrpSpPr>
            <p:cNvPr id="26" name="Grupo 25">
              <a:extLst>
                <a:ext uri="{FF2B5EF4-FFF2-40B4-BE49-F238E27FC236}">
                  <a16:creationId xmlns:a16="http://schemas.microsoft.com/office/drawing/2014/main" id="{5B5EB9A7-4EEB-3153-2223-4B51C65E26DC}"/>
                </a:ext>
              </a:extLst>
            </p:cNvPr>
            <p:cNvGrpSpPr/>
            <p:nvPr/>
          </p:nvGrpSpPr>
          <p:grpSpPr>
            <a:xfrm>
              <a:off x="4741533" y="2977057"/>
              <a:ext cx="2708932" cy="3549867"/>
              <a:chOff x="4741533" y="2977057"/>
              <a:chExt cx="2708932" cy="3549867"/>
            </a:xfrm>
          </p:grpSpPr>
          <p:grpSp>
            <p:nvGrpSpPr>
              <p:cNvPr id="21" name="Grupo 20">
                <a:extLst>
                  <a:ext uri="{FF2B5EF4-FFF2-40B4-BE49-F238E27FC236}">
                    <a16:creationId xmlns:a16="http://schemas.microsoft.com/office/drawing/2014/main" id="{A0C8A480-4EB4-48A1-75A4-809B08105453}"/>
                  </a:ext>
                </a:extLst>
              </p:cNvPr>
              <p:cNvGrpSpPr/>
              <p:nvPr/>
            </p:nvGrpSpPr>
            <p:grpSpPr>
              <a:xfrm>
                <a:off x="4741533" y="2977057"/>
                <a:ext cx="2708932" cy="3549867"/>
                <a:chOff x="4741533" y="2977057"/>
                <a:chExt cx="2708932" cy="3549867"/>
              </a:xfrm>
            </p:grpSpPr>
            <p:pic>
              <p:nvPicPr>
                <p:cNvPr id="7" name="Google Shape;195;p9">
                  <a:extLst>
                    <a:ext uri="{FF2B5EF4-FFF2-40B4-BE49-F238E27FC236}">
                      <a16:creationId xmlns:a16="http://schemas.microsoft.com/office/drawing/2014/main" id="{5F60BD50-5B31-321A-48E6-D4C39846F056}"/>
                    </a:ext>
                  </a:extLst>
                </p:cNvPr>
                <p:cNvPicPr preferRelativeResize="0"/>
                <p:nvPr/>
              </p:nvPicPr>
              <p:blipFill rotWithShape="1">
                <a:blip r:embed="rId3" cstate="screen">
                  <a:alphaModFix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b="22327"/>
                <a:stretch/>
              </p:blipFill>
              <p:spPr>
                <a:xfrm>
                  <a:off x="4741533" y="2977057"/>
                  <a:ext cx="2708932" cy="354986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12" name="Rectángulo 11">
                  <a:extLst>
                    <a:ext uri="{FF2B5EF4-FFF2-40B4-BE49-F238E27FC236}">
                      <a16:creationId xmlns:a16="http://schemas.microsoft.com/office/drawing/2014/main" id="{7BC44D35-1935-05D8-2231-E27AAF16141B}"/>
                    </a:ext>
                  </a:extLst>
                </p:cNvPr>
                <p:cNvSpPr/>
                <p:nvPr/>
              </p:nvSpPr>
              <p:spPr>
                <a:xfrm>
                  <a:off x="4908329" y="3647091"/>
                  <a:ext cx="2368025" cy="2879833"/>
                </a:xfrm>
                <a:prstGeom prst="rect">
                  <a:avLst/>
                </a:prstGeom>
                <a:effectLst/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t"/>
                <a:lstStyle/>
                <a:p>
                  <a:pPr marL="266700" indent="-266700">
                    <a:buFont typeface="Wingdings" panose="05000000000000000000" pitchFamily="2" charset="2"/>
                    <a:buChar char="ü"/>
                    <a:tabLst>
                      <a:tab pos="266700" algn="l"/>
                    </a:tabLst>
                  </a:pPr>
                  <a:r>
                    <a:rPr lang="en-US" sz="1600" b="1" dirty="0">
                      <a:solidFill>
                        <a:srgbClr val="115E21"/>
                      </a:solidFill>
                      <a:latin typeface="Agency FB" panose="020B0503020202020204" pitchFamily="34" charset="0"/>
                    </a:rPr>
                    <a:t>Basic plan</a:t>
                  </a:r>
                </a:p>
                <a:p>
                  <a:pPr marL="266700" indent="-266700">
                    <a:buFont typeface="Wingdings" panose="05000000000000000000" pitchFamily="2" charset="2"/>
                    <a:buChar char="ü"/>
                    <a:tabLst>
                      <a:tab pos="266700" algn="l"/>
                    </a:tabLst>
                  </a:pPr>
                  <a:r>
                    <a:rPr lang="en-US" sz="1600" b="1" dirty="0">
                      <a:solidFill>
                        <a:srgbClr val="115E21"/>
                      </a:solidFill>
                      <a:latin typeface="Agency FB" panose="020B0503020202020204" pitchFamily="34" charset="0"/>
                    </a:rPr>
                    <a:t>Up to 5 users</a:t>
                  </a:r>
                </a:p>
                <a:p>
                  <a:pPr marL="266700" indent="-266700">
                    <a:buFont typeface="Wingdings" panose="05000000000000000000" pitchFamily="2" charset="2"/>
                    <a:buChar char="ü"/>
                    <a:tabLst>
                      <a:tab pos="266700" algn="l"/>
                    </a:tabLst>
                  </a:pPr>
                  <a:r>
                    <a:rPr lang="en-US" sz="1600" b="1" dirty="0">
                      <a:solidFill>
                        <a:srgbClr val="115E21"/>
                      </a:solidFill>
                      <a:latin typeface="Agency FB" panose="020B0503020202020204" pitchFamily="34" charset="0"/>
                    </a:rPr>
                    <a:t>AI assistance</a:t>
                  </a:r>
                </a:p>
                <a:p>
                  <a:pPr marL="266700" indent="-266700">
                    <a:buFont typeface="Wingdings" panose="05000000000000000000" pitchFamily="2" charset="2"/>
                    <a:buChar char="ü"/>
                    <a:tabLst>
                      <a:tab pos="266700" algn="l"/>
                    </a:tabLst>
                  </a:pPr>
                  <a:r>
                    <a:rPr lang="en-US" sz="1600" b="1" dirty="0">
                      <a:solidFill>
                        <a:srgbClr val="115E21"/>
                      </a:solidFill>
                      <a:latin typeface="Agency FB" panose="020B0503020202020204" pitchFamily="34" charset="0"/>
                    </a:rPr>
                    <a:t>Satellite monitoring</a:t>
                  </a:r>
                </a:p>
                <a:p>
                  <a:pPr marL="266700" indent="-266700">
                    <a:buFont typeface="Wingdings" panose="05000000000000000000" pitchFamily="2" charset="2"/>
                    <a:buChar char="ü"/>
                    <a:tabLst>
                      <a:tab pos="266700" algn="l"/>
                    </a:tabLst>
                  </a:pPr>
                  <a:r>
                    <a:rPr lang="en-US" sz="1600" b="1" dirty="0">
                      <a:solidFill>
                        <a:srgbClr val="115E21"/>
                      </a:solidFill>
                      <a:latin typeface="Agency FB" panose="020B0503020202020204" pitchFamily="34" charset="0"/>
                    </a:rPr>
                    <a:t>Irrigation planning</a:t>
                  </a:r>
                </a:p>
                <a:p>
                  <a:pPr marL="266700" indent="-266700">
                    <a:buFont typeface="Wingdings" panose="05000000000000000000" pitchFamily="2" charset="2"/>
                    <a:buChar char="ü"/>
                    <a:tabLst>
                      <a:tab pos="266700" algn="l"/>
                    </a:tabLst>
                  </a:pPr>
                  <a:r>
                    <a:rPr lang="en-US" sz="1600" b="1" dirty="0">
                      <a:solidFill>
                        <a:srgbClr val="115E21"/>
                      </a:solidFill>
                      <a:latin typeface="Agency FB" panose="020B0503020202020204" pitchFamily="34" charset="0"/>
                    </a:rPr>
                    <a:t>4 years warranty</a:t>
                  </a:r>
                </a:p>
                <a:p>
                  <a:pPr marL="266700" indent="-266700">
                    <a:buFont typeface="Wingdings" panose="05000000000000000000" pitchFamily="2" charset="2"/>
                    <a:buChar char="ü"/>
                    <a:tabLst>
                      <a:tab pos="266700" algn="l"/>
                    </a:tabLst>
                  </a:pPr>
                  <a:r>
                    <a:rPr lang="en-US" sz="1600" b="1" dirty="0">
                      <a:solidFill>
                        <a:srgbClr val="FF5050"/>
                      </a:solidFill>
                      <a:latin typeface="Agency FB" panose="020B0503020202020204" pitchFamily="34" charset="0"/>
                    </a:rPr>
                    <a:t>20% return on investment</a:t>
                  </a:r>
                </a:p>
                <a:p>
                  <a:pPr algn="ctr">
                    <a:spcBef>
                      <a:spcPts val="600"/>
                    </a:spcBef>
                    <a:defRPr/>
                  </a:pPr>
                  <a:r>
                    <a:rPr lang="es-MX" sz="3200" b="1" dirty="0">
                      <a:solidFill>
                        <a:srgbClr val="FF0000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Agency FB" panose="020B0503020202020204" pitchFamily="34" charset="0"/>
                    </a:rPr>
                    <a:t>$ 5,000.00</a:t>
                  </a:r>
                </a:p>
                <a:p>
                  <a:pPr algn="ctr">
                    <a:tabLst>
                      <a:tab pos="266700" algn="l"/>
                    </a:tabLst>
                  </a:pPr>
                  <a:r>
                    <a:rPr lang="es-MX" b="1" dirty="0" err="1">
                      <a:solidFill>
                        <a:srgbClr val="115E21"/>
                      </a:solidFill>
                      <a:latin typeface="Agency FB" panose="020B0503020202020204" pitchFamily="34" charset="0"/>
                    </a:rPr>
                    <a:t>by</a:t>
                  </a:r>
                  <a:r>
                    <a:rPr lang="es-MX" b="1" dirty="0">
                      <a:solidFill>
                        <a:srgbClr val="115E21"/>
                      </a:solidFill>
                      <a:latin typeface="Agency FB" panose="020B0503020202020204" pitchFamily="34" charset="0"/>
                    </a:rPr>
                    <a:t> </a:t>
                  </a:r>
                  <a:r>
                    <a:rPr lang="es-MX" b="1" dirty="0" err="1">
                      <a:solidFill>
                        <a:srgbClr val="115E21"/>
                      </a:solidFill>
                      <a:latin typeface="Agency FB" panose="020B0503020202020204" pitchFamily="34" charset="0"/>
                    </a:rPr>
                    <a:t>systems</a:t>
                  </a:r>
                  <a:endParaRPr lang="es-MX" b="1" dirty="0">
                    <a:solidFill>
                      <a:srgbClr val="115E21"/>
                    </a:solidFill>
                    <a:latin typeface="Agency FB" panose="020B0503020202020204" pitchFamily="34" charset="0"/>
                  </a:endParaRPr>
                </a:p>
              </p:txBody>
            </p:sp>
          </p:grpSp>
          <p:sp>
            <p:nvSpPr>
              <p:cNvPr id="18" name="CuadroTexto 17">
                <a:extLst>
                  <a:ext uri="{FF2B5EF4-FFF2-40B4-BE49-F238E27FC236}">
                    <a16:creationId xmlns:a16="http://schemas.microsoft.com/office/drawing/2014/main" id="{4B2B31F3-F34B-19B0-CE16-3D102A140F03}"/>
                  </a:ext>
                </a:extLst>
              </p:cNvPr>
              <p:cNvSpPr txBox="1"/>
              <p:nvPr/>
            </p:nvSpPr>
            <p:spPr>
              <a:xfrm flipH="1">
                <a:off x="5218385" y="2986886"/>
                <a:ext cx="175522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MX" sz="2800" b="1" i="1" dirty="0">
                    <a:solidFill>
                      <a:schemeClr val="bg1"/>
                    </a:solidFill>
                    <a:latin typeface="Agency FB" panose="020B0503020202020204" pitchFamily="34" charset="0"/>
                  </a:rPr>
                  <a:t>Professional</a:t>
                </a:r>
              </a:p>
            </p:txBody>
          </p:sp>
        </p:grpSp>
        <p:grpSp>
          <p:nvGrpSpPr>
            <p:cNvPr id="27" name="Grupo 26">
              <a:extLst>
                <a:ext uri="{FF2B5EF4-FFF2-40B4-BE49-F238E27FC236}">
                  <a16:creationId xmlns:a16="http://schemas.microsoft.com/office/drawing/2014/main" id="{C080D36F-7CCD-97A8-EF25-32473DCBED4D}"/>
                </a:ext>
              </a:extLst>
            </p:cNvPr>
            <p:cNvGrpSpPr/>
            <p:nvPr/>
          </p:nvGrpSpPr>
          <p:grpSpPr>
            <a:xfrm>
              <a:off x="8396265" y="2977057"/>
              <a:ext cx="2708932" cy="3549867"/>
              <a:chOff x="8396265" y="2977057"/>
              <a:chExt cx="2708932" cy="3549867"/>
            </a:xfrm>
          </p:grpSpPr>
          <p:grpSp>
            <p:nvGrpSpPr>
              <p:cNvPr id="22" name="Grupo 21">
                <a:extLst>
                  <a:ext uri="{FF2B5EF4-FFF2-40B4-BE49-F238E27FC236}">
                    <a16:creationId xmlns:a16="http://schemas.microsoft.com/office/drawing/2014/main" id="{51709AAE-CA70-AC1F-DF77-778EBF70F2EC}"/>
                  </a:ext>
                </a:extLst>
              </p:cNvPr>
              <p:cNvGrpSpPr/>
              <p:nvPr/>
            </p:nvGrpSpPr>
            <p:grpSpPr>
              <a:xfrm>
                <a:off x="8396265" y="2977057"/>
                <a:ext cx="2708932" cy="3549867"/>
                <a:chOff x="8396265" y="2977057"/>
                <a:chExt cx="2708932" cy="3549867"/>
              </a:xfrm>
            </p:grpSpPr>
            <p:pic>
              <p:nvPicPr>
                <p:cNvPr id="8" name="Google Shape;195;p9">
                  <a:extLst>
                    <a:ext uri="{FF2B5EF4-FFF2-40B4-BE49-F238E27FC236}">
                      <a16:creationId xmlns:a16="http://schemas.microsoft.com/office/drawing/2014/main" id="{787A869E-64DA-1040-EFCD-6F56C36A7E7F}"/>
                    </a:ext>
                  </a:extLst>
                </p:cNvPr>
                <p:cNvPicPr preferRelativeResize="0"/>
                <p:nvPr/>
              </p:nvPicPr>
              <p:blipFill rotWithShape="1">
                <a:blip r:embed="rId3" cstate="screen">
                  <a:alphaModFix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b="22327"/>
                <a:stretch/>
              </p:blipFill>
              <p:spPr>
                <a:xfrm>
                  <a:off x="8396265" y="2977057"/>
                  <a:ext cx="2708932" cy="354986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13" name="Rectángulo 12">
                  <a:extLst>
                    <a:ext uri="{FF2B5EF4-FFF2-40B4-BE49-F238E27FC236}">
                      <a16:creationId xmlns:a16="http://schemas.microsoft.com/office/drawing/2014/main" id="{0987930F-F0AA-04DB-B3E3-F8872F4E3A7A}"/>
                    </a:ext>
                  </a:extLst>
                </p:cNvPr>
                <p:cNvSpPr/>
                <p:nvPr/>
              </p:nvSpPr>
              <p:spPr>
                <a:xfrm>
                  <a:off x="8563061" y="3657601"/>
                  <a:ext cx="2396359" cy="2869323"/>
                </a:xfrm>
                <a:prstGeom prst="rect">
                  <a:avLst/>
                </a:prstGeom>
                <a:effectLst/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t"/>
                <a:lstStyle/>
                <a:p>
                  <a:pPr marL="266700" indent="-266700">
                    <a:buFont typeface="Wingdings" panose="05000000000000000000" pitchFamily="2" charset="2"/>
                    <a:buChar char="ü"/>
                    <a:tabLst>
                      <a:tab pos="266700" algn="l"/>
                    </a:tabLst>
                  </a:pPr>
                  <a:r>
                    <a:rPr lang="en-US" sz="1600" b="1" dirty="0">
                      <a:solidFill>
                        <a:srgbClr val="115E21"/>
                      </a:solidFill>
                      <a:latin typeface="Agency FB" panose="020B0503020202020204" pitchFamily="34" charset="0"/>
                    </a:rPr>
                    <a:t>Real-time monitoring of associated producers</a:t>
                  </a:r>
                </a:p>
                <a:p>
                  <a:pPr marL="266700" indent="-266700">
                    <a:buFont typeface="Wingdings" panose="05000000000000000000" pitchFamily="2" charset="2"/>
                    <a:buChar char="ü"/>
                    <a:tabLst>
                      <a:tab pos="266700" algn="l"/>
                    </a:tabLst>
                  </a:pPr>
                  <a:r>
                    <a:rPr lang="en-US" sz="1600" b="1" dirty="0">
                      <a:solidFill>
                        <a:srgbClr val="115E21"/>
                      </a:solidFill>
                      <a:latin typeface="Agency FB" panose="020B0503020202020204" pitchFamily="34" charset="0"/>
                    </a:rPr>
                    <a:t>Efficiency report</a:t>
                  </a:r>
                </a:p>
                <a:p>
                  <a:pPr marL="266700" indent="-266700">
                    <a:buFont typeface="Wingdings" panose="05000000000000000000" pitchFamily="2" charset="2"/>
                    <a:buChar char="ü"/>
                    <a:tabLst>
                      <a:tab pos="266700" algn="l"/>
                    </a:tabLst>
                  </a:pPr>
                  <a:r>
                    <a:rPr lang="en-US" sz="1600" b="1" dirty="0">
                      <a:solidFill>
                        <a:srgbClr val="115E21"/>
                      </a:solidFill>
                      <a:latin typeface="Agency FB" panose="020B0503020202020204" pitchFamily="34" charset="0"/>
                    </a:rPr>
                    <a:t>Productivity analysis</a:t>
                  </a:r>
                </a:p>
                <a:p>
                  <a:pPr marL="266700" indent="-266700">
                    <a:buFont typeface="Wingdings" panose="05000000000000000000" pitchFamily="2" charset="2"/>
                    <a:buChar char="ü"/>
                    <a:tabLst>
                      <a:tab pos="266700" algn="l"/>
                    </a:tabLst>
                  </a:pPr>
                  <a:r>
                    <a:rPr lang="en-US" sz="1600" b="1" dirty="0">
                      <a:solidFill>
                        <a:srgbClr val="FF5050"/>
                      </a:solidFill>
                      <a:latin typeface="Agency FB" panose="020B0503020202020204" pitchFamily="34" charset="0"/>
                    </a:rPr>
                    <a:t>30% return on investment plan for associated producers</a:t>
                  </a:r>
                </a:p>
                <a:p>
                  <a:pPr algn="ctr">
                    <a:spcBef>
                      <a:spcPts val="600"/>
                    </a:spcBef>
                    <a:defRPr/>
                  </a:pPr>
                  <a:r>
                    <a:rPr lang="es-MX" sz="3200" b="1" dirty="0">
                      <a:solidFill>
                        <a:srgbClr val="FF0000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Agency FB" panose="020B0503020202020204" pitchFamily="34" charset="0"/>
                    </a:rPr>
                    <a:t>AGREEMENT</a:t>
                  </a:r>
                </a:p>
                <a:p>
                  <a:pPr marL="179388" indent="-179388">
                    <a:buFont typeface="Wingdings" panose="05000000000000000000" pitchFamily="2" charset="2"/>
                    <a:buChar char="ü"/>
                  </a:pPr>
                  <a:endParaRPr lang="es-MX" sz="1800" b="1" dirty="0">
                    <a:solidFill>
                      <a:srgbClr val="115E21"/>
                    </a:solidFill>
                    <a:latin typeface="Agency FB" panose="020B0503020202020204" pitchFamily="34" charset="0"/>
                  </a:endParaRPr>
                </a:p>
              </p:txBody>
            </p:sp>
          </p:grpSp>
          <p:sp>
            <p:nvSpPr>
              <p:cNvPr id="19" name="CuadroTexto 18">
                <a:extLst>
                  <a:ext uri="{FF2B5EF4-FFF2-40B4-BE49-F238E27FC236}">
                    <a16:creationId xmlns:a16="http://schemas.microsoft.com/office/drawing/2014/main" id="{273660DC-CA30-7D56-75CC-1DDFBA4ECEDC}"/>
                  </a:ext>
                </a:extLst>
              </p:cNvPr>
              <p:cNvSpPr txBox="1"/>
              <p:nvPr/>
            </p:nvSpPr>
            <p:spPr>
              <a:xfrm flipH="1">
                <a:off x="8873117" y="2986886"/>
                <a:ext cx="175522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MX" sz="2800" b="1" i="1" dirty="0">
                    <a:solidFill>
                      <a:schemeClr val="bg1"/>
                    </a:solidFill>
                    <a:latin typeface="Agency FB" panose="020B0503020202020204" pitchFamily="34" charset="0"/>
                  </a:rPr>
                  <a:t>Business</a:t>
                </a:r>
              </a:p>
            </p:txBody>
          </p:sp>
        </p:grpSp>
      </p:grpSp>
      <p:sp>
        <p:nvSpPr>
          <p:cNvPr id="2" name="CuadroTexto 1">
            <a:extLst>
              <a:ext uri="{FF2B5EF4-FFF2-40B4-BE49-F238E27FC236}">
                <a16:creationId xmlns:a16="http://schemas.microsoft.com/office/drawing/2014/main" id="{A499D5B7-81DD-539F-9645-CEA39D765B81}"/>
              </a:ext>
            </a:extLst>
          </p:cNvPr>
          <p:cNvSpPr txBox="1"/>
          <p:nvPr/>
        </p:nvSpPr>
        <p:spPr>
          <a:xfrm>
            <a:off x="978814" y="1410902"/>
            <a:ext cx="613341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en-US" sz="5400">
                <a:solidFill>
                  <a:srgbClr val="115E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</a:t>
            </a:r>
            <a:r>
              <a:rPr lang="en-US" sz="54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ANNUAL </a:t>
            </a:r>
            <a:r>
              <a:rPr lang="en-US" sz="5400">
                <a:solidFill>
                  <a:srgbClr val="115E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subscription plan</a:t>
            </a:r>
            <a:endParaRPr lang="en-US" sz="5400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40C0A9C1-201D-07EC-15DD-5810113C293F}"/>
              </a:ext>
            </a:extLst>
          </p:cNvPr>
          <p:cNvPicPr>
            <a:picLocks noChangeAspect="1"/>
          </p:cNvPicPr>
          <p:nvPr/>
        </p:nvPicPr>
        <p:blipFill>
          <a:blip r:embed="rId4" cstate="screen"/>
          <a:stretch>
            <a:fillRect/>
          </a:stretch>
        </p:blipFill>
        <p:spPr>
          <a:xfrm>
            <a:off x="7107863" y="268001"/>
            <a:ext cx="5142438" cy="2285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3876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upo 11">
            <a:extLst>
              <a:ext uri="{FF2B5EF4-FFF2-40B4-BE49-F238E27FC236}">
                <a16:creationId xmlns:a16="http://schemas.microsoft.com/office/drawing/2014/main" id="{F6A68FE5-5C72-71A7-B559-505981BA3A4F}"/>
              </a:ext>
            </a:extLst>
          </p:cNvPr>
          <p:cNvGrpSpPr/>
          <p:nvPr/>
        </p:nvGrpSpPr>
        <p:grpSpPr>
          <a:xfrm>
            <a:off x="159349" y="1437390"/>
            <a:ext cx="7684482" cy="5057076"/>
            <a:chOff x="1062194" y="1404926"/>
            <a:chExt cx="7684482" cy="5057076"/>
          </a:xfrm>
        </p:grpSpPr>
        <p:grpSp>
          <p:nvGrpSpPr>
            <p:cNvPr id="23" name="Grupo 22"/>
            <p:cNvGrpSpPr/>
            <p:nvPr/>
          </p:nvGrpSpPr>
          <p:grpSpPr>
            <a:xfrm>
              <a:off x="2760946" y="1404926"/>
              <a:ext cx="5985730" cy="5057076"/>
              <a:chOff x="677092" y="1093181"/>
              <a:chExt cx="5985730" cy="5057076"/>
            </a:xfrm>
          </p:grpSpPr>
          <p:graphicFrame>
            <p:nvGraphicFramePr>
              <p:cNvPr id="7" name="Gráfico 6"/>
              <p:cNvGraphicFramePr/>
              <p:nvPr>
                <p:extLst>
                  <p:ext uri="{D42A27DB-BD31-4B8C-83A1-F6EECF244321}">
                    <p14:modId xmlns:p14="http://schemas.microsoft.com/office/powerpoint/2010/main" val="3637919307"/>
                  </p:ext>
                </p:extLst>
              </p:nvPr>
            </p:nvGraphicFramePr>
            <p:xfrm>
              <a:off x="677092" y="1965000"/>
              <a:ext cx="4257807" cy="3572910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3"/>
              </a:graphicData>
            </a:graphic>
          </p:graphicFrame>
          <p:sp>
            <p:nvSpPr>
              <p:cNvPr id="36" name="Globo: línea doblada sin borde 35"/>
              <p:cNvSpPr/>
              <p:nvPr/>
            </p:nvSpPr>
            <p:spPr>
              <a:xfrm>
                <a:off x="4259739" y="5272556"/>
                <a:ext cx="2403083" cy="877701"/>
              </a:xfrm>
              <a:prstGeom prst="callout2">
                <a:avLst>
                  <a:gd name="adj1" fmla="val 52750"/>
                  <a:gd name="adj2" fmla="val -1493"/>
                  <a:gd name="adj3" fmla="val 52750"/>
                  <a:gd name="adj4" fmla="val -13921"/>
                  <a:gd name="adj5" fmla="val -558"/>
                  <a:gd name="adj6" fmla="val -27077"/>
                </a:avLst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s-MX" sz="2800" dirty="0"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gency FB" panose="020B0503020202020204" pitchFamily="34" charset="0"/>
                    <a:sym typeface="Pacifico"/>
                  </a:rPr>
                  <a:t>Small and medium farmers</a:t>
                </a:r>
                <a:endParaRPr lang="es-MX" sz="2000" i="0" dirty="0"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  <a:sym typeface="Pacifico"/>
                </a:endParaRPr>
              </a:p>
            </p:txBody>
          </p:sp>
          <p:sp>
            <p:nvSpPr>
              <p:cNvPr id="37" name="Globo: línea doblada sin borde 36"/>
              <p:cNvSpPr/>
              <p:nvPr/>
            </p:nvSpPr>
            <p:spPr>
              <a:xfrm>
                <a:off x="933367" y="1093181"/>
                <a:ext cx="2802455" cy="569667"/>
              </a:xfrm>
              <a:prstGeom prst="callout2">
                <a:avLst>
                  <a:gd name="adj1" fmla="val 102688"/>
                  <a:gd name="adj2" fmla="val 19693"/>
                  <a:gd name="adj3" fmla="val 141925"/>
                  <a:gd name="adj4" fmla="val 19976"/>
                  <a:gd name="adj5" fmla="val 218781"/>
                  <a:gd name="adj6" fmla="val 30076"/>
                </a:avLst>
              </a:prstGeom>
              <a:noFill/>
              <a:ln w="28575"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s-MX" sz="2800" b="1" dirty="0">
                    <a:solidFill>
                      <a:schemeClr val="accent6">
                        <a:lumMod val="75000"/>
                      </a:schemeClr>
                    </a:solidFill>
                    <a:latin typeface="Agency FB" panose="020B0503020202020204" pitchFamily="34" charset="0"/>
                    <a:sym typeface="Pacifico"/>
                  </a:rPr>
                  <a:t>High farmers</a:t>
                </a:r>
                <a:endParaRPr lang="es-MX" sz="2000" b="1" i="0" dirty="0">
                  <a:solidFill>
                    <a:schemeClr val="accent6">
                      <a:lumMod val="75000"/>
                    </a:schemeClr>
                  </a:solidFill>
                  <a:latin typeface="Agency FB" panose="020B0503020202020204" pitchFamily="34" charset="0"/>
                  <a:sym typeface="Pacifico"/>
                </a:endParaRPr>
              </a:p>
            </p:txBody>
          </p:sp>
        </p:grpSp>
        <p:grpSp>
          <p:nvGrpSpPr>
            <p:cNvPr id="18" name="Grupo 17"/>
            <p:cNvGrpSpPr/>
            <p:nvPr/>
          </p:nvGrpSpPr>
          <p:grpSpPr>
            <a:xfrm>
              <a:off x="2269134" y="2433491"/>
              <a:ext cx="1348624" cy="565944"/>
              <a:chOff x="4348497" y="2415192"/>
              <a:chExt cx="1526518" cy="640598"/>
            </a:xfrm>
          </p:grpSpPr>
          <p:pic>
            <p:nvPicPr>
              <p:cNvPr id="19" name="Picture 2" descr="Home"/>
              <p:cNvPicPr>
                <a:picLocks noChangeAspect="1" noChangeArrowheads="1"/>
              </p:cNvPicPr>
              <p:nvPr/>
            </p:nvPicPr>
            <p:blipFill>
              <a:blip r:embed="rId4" cstate="hqprint"/>
              <a:srcRect/>
              <a:stretch>
                <a:fillRect/>
              </a:stretch>
            </p:blipFill>
            <p:spPr bwMode="auto">
              <a:xfrm>
                <a:off x="4448021" y="2415192"/>
                <a:ext cx="1426994" cy="52463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1" name="CuadroTexto 20"/>
              <p:cNvSpPr txBox="1"/>
              <p:nvPr/>
            </p:nvSpPr>
            <p:spPr>
              <a:xfrm>
                <a:off x="4348497" y="2840346"/>
                <a:ext cx="1426994" cy="215444"/>
              </a:xfrm>
              <a:prstGeom prst="rect">
                <a:avLst/>
              </a:prstGeom>
              <a:noFill/>
              <a:effectLst>
                <a:outerShdw blurRad="50800" dist="50800" dir="5400000" algn="ctr" rotWithShape="0">
                  <a:schemeClr val="bg1"/>
                </a:outerShdw>
              </a:effectLst>
            </p:spPr>
            <p:txBody>
              <a:bodyPr wrap="none" rtlCol="0">
                <a:sp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>
                  <a:defRPr sz="1100" i="1">
                    <a:solidFill>
                      <a:schemeClr val="accent5"/>
                    </a:solidFill>
                  </a:defRPr>
                </a:lvl1pPr>
              </a:lstStyle>
              <a:p>
                <a:r>
                  <a:rPr lang="es-MX" sz="800" dirty="0"/>
                  <a:t>(https://www.agsense.com)</a:t>
                </a:r>
              </a:p>
            </p:txBody>
          </p:sp>
        </p:grpSp>
        <p:grpSp>
          <p:nvGrpSpPr>
            <p:cNvPr id="25" name="Grupo 24"/>
            <p:cNvGrpSpPr/>
            <p:nvPr/>
          </p:nvGrpSpPr>
          <p:grpSpPr>
            <a:xfrm>
              <a:off x="1391410" y="3051402"/>
              <a:ext cx="1685553" cy="429793"/>
              <a:chOff x="6054941" y="3807029"/>
              <a:chExt cx="1907895" cy="486488"/>
            </a:xfrm>
          </p:grpSpPr>
          <p:pic>
            <p:nvPicPr>
              <p:cNvPr id="26" name="Picture 4" descr="Solenoide Hunter Riego Para Todos Los Modelos De Valvulas - $ 1.499,00 en  Mercado Libre"/>
              <p:cNvPicPr>
                <a:picLocks noChangeAspect="1" noChangeArrowheads="1"/>
              </p:cNvPicPr>
              <p:nvPr/>
            </p:nvPicPr>
            <p:blipFill rotWithShape="1">
              <a:blip r:embed="rId5" cstate="hqprint">
                <a:clrChange>
                  <a:clrFrom>
                    <a:srgbClr val="FEFEFE"/>
                  </a:clrFrom>
                  <a:clrTo>
                    <a:srgbClr val="FEFEFE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6644969" y="3807029"/>
                <a:ext cx="1007304" cy="34436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7" name="CuadroTexto 26"/>
              <p:cNvSpPr txBox="1"/>
              <p:nvPr/>
            </p:nvSpPr>
            <p:spPr>
              <a:xfrm>
                <a:off x="6054941" y="4078073"/>
                <a:ext cx="1907895" cy="215444"/>
              </a:xfrm>
              <a:prstGeom prst="rect">
                <a:avLst/>
              </a:prstGeom>
              <a:noFill/>
              <a:effectLst>
                <a:outerShdw blurRad="50800" dist="50800" dir="5400000" algn="ctr" rotWithShape="0">
                  <a:schemeClr val="bg1"/>
                </a:outerShdw>
              </a:effectLst>
            </p:spPr>
            <p:txBody>
              <a:bodyPr wrap="none" rtlCol="0">
                <a:spAutoFit/>
              </a:bodyPr>
              <a:lstStyle/>
              <a:p>
                <a:r>
                  <a:rPr lang="es-MX" sz="800" i="1" dirty="0">
                    <a:solidFill>
                      <a:schemeClr val="accent5"/>
                    </a:solidFill>
                  </a:rPr>
                  <a:t>(https://www.hunterindustries.com/es)</a:t>
                </a:r>
              </a:p>
            </p:txBody>
          </p:sp>
        </p:grpSp>
        <p:grpSp>
          <p:nvGrpSpPr>
            <p:cNvPr id="28" name="Grupo 27"/>
            <p:cNvGrpSpPr/>
            <p:nvPr/>
          </p:nvGrpSpPr>
          <p:grpSpPr>
            <a:xfrm>
              <a:off x="1062194" y="2564619"/>
              <a:ext cx="1162977" cy="534001"/>
              <a:chOff x="4840189" y="3561401"/>
              <a:chExt cx="1316386" cy="604441"/>
            </a:xfrm>
          </p:grpSpPr>
          <p:pic>
            <p:nvPicPr>
              <p:cNvPr id="29" name="Picture 6" descr="Reinke | Sistemas de Riego | Directorio Agrícola"/>
              <p:cNvPicPr>
                <a:picLocks noChangeAspect="1" noChangeArrowheads="1"/>
              </p:cNvPicPr>
              <p:nvPr/>
            </p:nvPicPr>
            <p:blipFill>
              <a:blip r:embed="rId6"/>
              <a:srcRect/>
              <a:stretch>
                <a:fillRect/>
              </a:stretch>
            </p:blipFill>
            <p:spPr bwMode="auto">
              <a:xfrm>
                <a:off x="4992373" y="3561401"/>
                <a:ext cx="1111983" cy="48649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3" name="CuadroTexto 32"/>
              <p:cNvSpPr txBox="1"/>
              <p:nvPr/>
            </p:nvSpPr>
            <p:spPr>
              <a:xfrm>
                <a:off x="4840189" y="3950398"/>
                <a:ext cx="1316386" cy="215444"/>
              </a:xfrm>
              <a:prstGeom prst="rect">
                <a:avLst/>
              </a:prstGeom>
              <a:noFill/>
              <a:effectLst>
                <a:outerShdw blurRad="50800" dist="50800" dir="5400000" algn="ctr" rotWithShape="0">
                  <a:schemeClr val="bg1"/>
                </a:outerShdw>
              </a:effectLst>
            </p:spPr>
            <p:txBody>
              <a:bodyPr wrap="none" rtlCol="0">
                <a:sp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>
                  <a:defRPr sz="1100" i="1">
                    <a:solidFill>
                      <a:schemeClr val="accent5"/>
                    </a:solidFill>
                  </a:defRPr>
                </a:lvl1pPr>
              </a:lstStyle>
              <a:p>
                <a:r>
                  <a:rPr lang="es-MX" sz="800" dirty="0"/>
                  <a:t>(https://www.reinke.com)</a:t>
                </a:r>
              </a:p>
            </p:txBody>
          </p:sp>
        </p:grpSp>
        <p:grpSp>
          <p:nvGrpSpPr>
            <p:cNvPr id="34" name="Grupo 33"/>
            <p:cNvGrpSpPr/>
            <p:nvPr/>
          </p:nvGrpSpPr>
          <p:grpSpPr>
            <a:xfrm>
              <a:off x="1580947" y="2010435"/>
              <a:ext cx="1481620" cy="462816"/>
              <a:chOff x="3246309" y="1918557"/>
              <a:chExt cx="1677062" cy="523866"/>
            </a:xfrm>
          </p:grpSpPr>
          <p:pic>
            <p:nvPicPr>
              <p:cNvPr id="35" name="Picture 2" descr="A picture containing drawing&#10;&#10;Description automatically generated"/>
              <p:cNvPicPr>
                <a:picLocks noChangeAspect="1"/>
              </p:cNvPicPr>
              <p:nvPr/>
            </p:nvPicPr>
            <p:blipFill>
              <a:blip r:embed="rId7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3477885" y="1918557"/>
                <a:ext cx="1445485" cy="358967"/>
              </a:xfrm>
              <a:prstGeom prst="rect">
                <a:avLst/>
              </a:prstGeom>
            </p:spPr>
          </p:pic>
          <p:sp>
            <p:nvSpPr>
              <p:cNvPr id="38" name="CuadroTexto 37"/>
              <p:cNvSpPr txBox="1"/>
              <p:nvPr/>
            </p:nvSpPr>
            <p:spPr>
              <a:xfrm>
                <a:off x="3246309" y="2226979"/>
                <a:ext cx="1677062" cy="215444"/>
              </a:xfrm>
              <a:prstGeom prst="rect">
                <a:avLst/>
              </a:prstGeom>
              <a:noFill/>
              <a:effectLst>
                <a:outerShdw blurRad="50800" dist="50800" dir="5400000" algn="ctr" rotWithShape="0">
                  <a:schemeClr val="bg1"/>
                </a:outerShdw>
              </a:effectLst>
            </p:spPr>
            <p:txBody>
              <a:bodyPr wrap="none" rtlCol="0">
                <a:sp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>
                  <a:defRPr sz="1100" i="1">
                    <a:solidFill>
                      <a:schemeClr val="accent5"/>
                    </a:solidFill>
                  </a:defRPr>
                </a:lvl1pPr>
              </a:lstStyle>
              <a:p>
                <a:r>
                  <a:rPr lang="es-MX" sz="800" dirty="0"/>
                  <a:t>(https://ww2.valleyirrigation.com)</a:t>
                </a:r>
              </a:p>
            </p:txBody>
          </p:sp>
        </p:grpSp>
        <p:grpSp>
          <p:nvGrpSpPr>
            <p:cNvPr id="39" name="Grupo 38"/>
            <p:cNvGrpSpPr/>
            <p:nvPr/>
          </p:nvGrpSpPr>
          <p:grpSpPr>
            <a:xfrm>
              <a:off x="3644900" y="4014355"/>
              <a:ext cx="2661306" cy="893615"/>
              <a:chOff x="4423851" y="2430500"/>
              <a:chExt cx="2661306" cy="893615"/>
            </a:xfrm>
          </p:grpSpPr>
          <p:pic>
            <p:nvPicPr>
              <p:cNvPr id="40" name="Picture 12"/>
              <p:cNvPicPr>
                <a:picLocks noChangeAspect="1"/>
              </p:cNvPicPr>
              <p:nvPr/>
            </p:nvPicPr>
            <p:blipFill>
              <a:blip r:embed="rId8" cstate="hqprint">
                <a:biLevel thresh="25000"/>
              </a:blip>
              <a:stretch>
                <a:fillRect/>
              </a:stretch>
            </p:blipFill>
            <p:spPr>
              <a:xfrm>
                <a:off x="4469721" y="2430500"/>
                <a:ext cx="2589717" cy="73816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41" name="CuadroTexto 40"/>
              <p:cNvSpPr txBox="1"/>
              <p:nvPr/>
            </p:nvSpPr>
            <p:spPr>
              <a:xfrm>
                <a:off x="4423851" y="3077894"/>
                <a:ext cx="2661306" cy="246221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>
                  <a:defRPr sz="1100" i="1">
                    <a:solidFill>
                      <a:schemeClr val="accent5"/>
                    </a:solidFill>
                  </a:defRPr>
                </a:lvl1pPr>
              </a:lstStyle>
              <a:p>
                <a:r>
                  <a:rPr lang="es-MX" sz="1000" spc="100" dirty="0">
                    <a:solidFill>
                      <a:schemeClr val="bg1"/>
                    </a:solidFill>
                  </a:rPr>
                  <a:t>(http://dtaamerica.com/dta-agricola)</a:t>
                </a:r>
              </a:p>
            </p:txBody>
          </p:sp>
        </p:grpSp>
        <p:grpSp>
          <p:nvGrpSpPr>
            <p:cNvPr id="42" name="Grupo 41"/>
            <p:cNvGrpSpPr/>
            <p:nvPr/>
          </p:nvGrpSpPr>
          <p:grpSpPr>
            <a:xfrm>
              <a:off x="2870199" y="5489930"/>
              <a:ext cx="1549402" cy="913400"/>
              <a:chOff x="6095192" y="2920357"/>
              <a:chExt cx="1753783" cy="1033887"/>
            </a:xfrm>
          </p:grpSpPr>
          <p:pic>
            <p:nvPicPr>
              <p:cNvPr id="43" name="Imagen 42"/>
              <p:cNvPicPr>
                <a:picLocks noChangeAspect="1"/>
              </p:cNvPicPr>
              <p:nvPr/>
            </p:nvPicPr>
            <p:blipFill>
              <a:blip r:embed="rId9" cstate="hqprint">
                <a:clrChange>
                  <a:clrFrom>
                    <a:srgbClr val="F6F6F6"/>
                  </a:clrFrom>
                  <a:clrTo>
                    <a:srgbClr val="F6F6F6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6703943" y="2920357"/>
                <a:ext cx="640122" cy="846991"/>
              </a:xfrm>
              <a:prstGeom prst="rect">
                <a:avLst/>
              </a:prstGeom>
            </p:spPr>
          </p:pic>
          <p:sp>
            <p:nvSpPr>
              <p:cNvPr id="44" name="CuadroTexto 43"/>
              <p:cNvSpPr txBox="1"/>
              <p:nvPr/>
            </p:nvSpPr>
            <p:spPr>
              <a:xfrm>
                <a:off x="6095192" y="3710381"/>
                <a:ext cx="1753783" cy="243863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MX" sz="800" i="1" dirty="0">
                    <a:solidFill>
                      <a:schemeClr val="accent5">
                        <a:lumMod val="75000"/>
                      </a:schemeClr>
                    </a:solidFill>
                  </a:rPr>
                  <a:t>Vendedores independientes</a:t>
                </a:r>
              </a:p>
            </p:txBody>
          </p:sp>
        </p:grpSp>
        <p:grpSp>
          <p:nvGrpSpPr>
            <p:cNvPr id="11" name="Grupo 10">
              <a:extLst>
                <a:ext uri="{FF2B5EF4-FFF2-40B4-BE49-F238E27FC236}">
                  <a16:creationId xmlns:a16="http://schemas.microsoft.com/office/drawing/2014/main" id="{885E450F-11AC-937C-878F-BCB54A4A0AB6}"/>
                </a:ext>
              </a:extLst>
            </p:cNvPr>
            <p:cNvGrpSpPr/>
            <p:nvPr/>
          </p:nvGrpSpPr>
          <p:grpSpPr>
            <a:xfrm>
              <a:off x="1727195" y="3544891"/>
              <a:ext cx="1453897" cy="533729"/>
              <a:chOff x="372705" y="2445499"/>
              <a:chExt cx="1453897" cy="533729"/>
            </a:xfrm>
          </p:grpSpPr>
          <p:pic>
            <p:nvPicPr>
              <p:cNvPr id="2" name="Imagen 1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44451" y="2445499"/>
                <a:ext cx="1382151" cy="307145"/>
              </a:xfrm>
              <a:prstGeom prst="rect">
                <a:avLst/>
              </a:prstGeom>
            </p:spPr>
          </p:pic>
          <p:sp>
            <p:nvSpPr>
              <p:cNvPr id="3" name="CuadroTexto 2"/>
              <p:cNvSpPr txBox="1"/>
              <p:nvPr/>
            </p:nvSpPr>
            <p:spPr>
              <a:xfrm>
                <a:off x="372705" y="2763784"/>
                <a:ext cx="1414170" cy="215444"/>
              </a:xfrm>
              <a:prstGeom prst="rect">
                <a:avLst/>
              </a:prstGeom>
              <a:noFill/>
              <a:effectLst>
                <a:outerShdw blurRad="50800" dist="50800" dir="5400000" algn="ctr" rotWithShape="0">
                  <a:schemeClr val="bg1"/>
                </a:outerShdw>
              </a:effectLst>
            </p:spPr>
            <p:txBody>
              <a:bodyPr wrap="none" rtlCol="0">
                <a:sp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>
                  <a:defRPr sz="1100" i="1">
                    <a:solidFill>
                      <a:schemeClr val="accent5"/>
                    </a:solidFill>
                  </a:defRPr>
                </a:lvl1pPr>
              </a:lstStyle>
              <a:p>
                <a:r>
                  <a:rPr lang="es-MX" sz="800" dirty="0"/>
                  <a:t>(https://www.lindsay.com/)</a:t>
                </a:r>
              </a:p>
            </p:txBody>
          </p:sp>
        </p:grpSp>
      </p:grpSp>
      <p:grpSp>
        <p:nvGrpSpPr>
          <p:cNvPr id="49" name="Grupo 48">
            <a:extLst>
              <a:ext uri="{FF2B5EF4-FFF2-40B4-BE49-F238E27FC236}">
                <a16:creationId xmlns:a16="http://schemas.microsoft.com/office/drawing/2014/main" id="{409D9541-FC71-997D-021C-293C4A837D0E}"/>
              </a:ext>
            </a:extLst>
          </p:cNvPr>
          <p:cNvGrpSpPr/>
          <p:nvPr/>
        </p:nvGrpSpPr>
        <p:grpSpPr>
          <a:xfrm>
            <a:off x="6964177" y="625220"/>
            <a:ext cx="4396969" cy="4971590"/>
            <a:chOff x="7530220" y="635422"/>
            <a:chExt cx="4396969" cy="4971590"/>
          </a:xfrm>
        </p:grpSpPr>
        <p:pic>
          <p:nvPicPr>
            <p:cNvPr id="17" name="Imagen 16">
              <a:extLst>
                <a:ext uri="{FF2B5EF4-FFF2-40B4-BE49-F238E27FC236}">
                  <a16:creationId xmlns:a16="http://schemas.microsoft.com/office/drawing/2014/main" id="{69FFE206-51A4-0DC5-0C34-8455BD27F47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530220" y="635422"/>
              <a:ext cx="1700139" cy="1696361"/>
            </a:xfrm>
            <a:prstGeom prst="rect">
              <a:avLst/>
            </a:prstGeom>
            <a:ln>
              <a:noFill/>
            </a:ln>
            <a:effectLst>
              <a:softEdge rad="25400"/>
            </a:effectLst>
          </p:spPr>
        </p:pic>
        <p:sp>
          <p:nvSpPr>
            <p:cNvPr id="24" name="CuadroTexto 23">
              <a:extLst>
                <a:ext uri="{FF2B5EF4-FFF2-40B4-BE49-F238E27FC236}">
                  <a16:creationId xmlns:a16="http://schemas.microsoft.com/office/drawing/2014/main" id="{F94D87F9-1931-A173-BD6D-190661A1C831}"/>
                </a:ext>
              </a:extLst>
            </p:cNvPr>
            <p:cNvSpPr txBox="1"/>
            <p:nvPr/>
          </p:nvSpPr>
          <p:spPr>
            <a:xfrm>
              <a:off x="7823972" y="2423042"/>
              <a:ext cx="410321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s-MX" sz="1800" b="1" dirty="0">
                  <a:solidFill>
                    <a:srgbClr val="115E21"/>
                  </a:solidFill>
                  <a:latin typeface="Agency FB" panose="020B0503020202020204" pitchFamily="34" charset="0"/>
                </a:rPr>
                <a:t>HIGH DEMAND</a:t>
              </a:r>
            </a:p>
          </p:txBody>
        </p:sp>
        <p:pic>
          <p:nvPicPr>
            <p:cNvPr id="30" name="Imagen 29">
              <a:extLst>
                <a:ext uri="{FF2B5EF4-FFF2-40B4-BE49-F238E27FC236}">
                  <a16:creationId xmlns:a16="http://schemas.microsoft.com/office/drawing/2014/main" id="{2ABCAC11-9AA2-3DF4-2D4A-06E963CBC33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434702" y="785171"/>
              <a:ext cx="1285843" cy="1500732"/>
            </a:xfrm>
            <a:prstGeom prst="rect">
              <a:avLst/>
            </a:prstGeom>
          </p:spPr>
        </p:pic>
        <p:pic>
          <p:nvPicPr>
            <p:cNvPr id="31" name="Imagen 30">
              <a:extLst>
                <a:ext uri="{FF2B5EF4-FFF2-40B4-BE49-F238E27FC236}">
                  <a16:creationId xmlns:a16="http://schemas.microsoft.com/office/drawing/2014/main" id="{8498B0D9-8292-6CA2-72E4-7209A58AB94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154859" y="673105"/>
              <a:ext cx="761961" cy="1632252"/>
            </a:xfrm>
            <a:prstGeom prst="rect">
              <a:avLst/>
            </a:prstGeom>
            <a:ln>
              <a:noFill/>
            </a:ln>
            <a:effectLst>
              <a:softEdge rad="25400"/>
            </a:effectLst>
          </p:spPr>
        </p:pic>
        <p:pic>
          <p:nvPicPr>
            <p:cNvPr id="32" name="Imagen 31">
              <a:extLst>
                <a:ext uri="{FF2B5EF4-FFF2-40B4-BE49-F238E27FC236}">
                  <a16:creationId xmlns:a16="http://schemas.microsoft.com/office/drawing/2014/main" id="{6E35F008-8BD4-061D-1818-B70F357061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799769" y="2947973"/>
              <a:ext cx="4127420" cy="2181776"/>
            </a:xfrm>
            <a:prstGeom prst="rect">
              <a:avLst/>
            </a:prstGeom>
            <a:ln>
              <a:noFill/>
            </a:ln>
            <a:effectLst>
              <a:softEdge rad="25400"/>
            </a:effectLst>
          </p:spPr>
        </p:pic>
        <p:sp>
          <p:nvSpPr>
            <p:cNvPr id="46" name="Abrir corchete 45">
              <a:extLst>
                <a:ext uri="{FF2B5EF4-FFF2-40B4-BE49-F238E27FC236}">
                  <a16:creationId xmlns:a16="http://schemas.microsoft.com/office/drawing/2014/main" id="{408A740D-80E7-A496-1392-B58867AEB9C8}"/>
                </a:ext>
              </a:extLst>
            </p:cNvPr>
            <p:cNvSpPr/>
            <p:nvPr/>
          </p:nvSpPr>
          <p:spPr>
            <a:xfrm rot="16200000">
              <a:off x="9826286" y="303042"/>
              <a:ext cx="88222" cy="4092849"/>
            </a:xfrm>
            <a:prstGeom prst="leftBracket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47" name="CuadroTexto 46">
              <a:extLst>
                <a:ext uri="{FF2B5EF4-FFF2-40B4-BE49-F238E27FC236}">
                  <a16:creationId xmlns:a16="http://schemas.microsoft.com/office/drawing/2014/main" id="{F82A8A7C-1FAD-5F75-B6B2-0F9CFBF73152}"/>
                </a:ext>
              </a:extLst>
            </p:cNvPr>
            <p:cNvSpPr txBox="1"/>
            <p:nvPr/>
          </p:nvSpPr>
          <p:spPr>
            <a:xfrm>
              <a:off x="7823972" y="5237680"/>
              <a:ext cx="410321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s-MX" sz="1800" b="1" dirty="0">
                  <a:solidFill>
                    <a:srgbClr val="115E21"/>
                  </a:solidFill>
                  <a:latin typeface="Agency FB" panose="020B0503020202020204" pitchFamily="34" charset="0"/>
                </a:rPr>
                <a:t>HIGH REQUIREMENTS</a:t>
              </a:r>
            </a:p>
          </p:txBody>
        </p:sp>
        <p:sp>
          <p:nvSpPr>
            <p:cNvPr id="48" name="Abrir corchete 47">
              <a:extLst>
                <a:ext uri="{FF2B5EF4-FFF2-40B4-BE49-F238E27FC236}">
                  <a16:creationId xmlns:a16="http://schemas.microsoft.com/office/drawing/2014/main" id="{837B530B-01CA-81F1-8915-59519358A012}"/>
                </a:ext>
              </a:extLst>
            </p:cNvPr>
            <p:cNvSpPr/>
            <p:nvPr/>
          </p:nvSpPr>
          <p:spPr>
            <a:xfrm rot="16200000">
              <a:off x="9826286" y="3117680"/>
              <a:ext cx="88222" cy="4092849"/>
            </a:xfrm>
            <a:prstGeom prst="leftBracket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grpSp>
        <p:nvGrpSpPr>
          <p:cNvPr id="4" name="Google Shape;123;p6">
            <a:extLst>
              <a:ext uri="{FF2B5EF4-FFF2-40B4-BE49-F238E27FC236}">
                <a16:creationId xmlns:a16="http://schemas.microsoft.com/office/drawing/2014/main" id="{5CD0E871-E73B-92A4-D5E4-0A6C445D18E6}"/>
              </a:ext>
            </a:extLst>
          </p:cNvPr>
          <p:cNvGrpSpPr/>
          <p:nvPr/>
        </p:nvGrpSpPr>
        <p:grpSpPr>
          <a:xfrm rot="5400000">
            <a:off x="1330140" y="-1270754"/>
            <a:ext cx="1076960" cy="3580958"/>
            <a:chOff x="382" y="1300"/>
            <a:chExt cx="1696" cy="8932"/>
          </a:xfrm>
        </p:grpSpPr>
        <p:sp>
          <p:nvSpPr>
            <p:cNvPr id="6" name="Google Shape;124;p6">
              <a:extLst>
                <a:ext uri="{FF2B5EF4-FFF2-40B4-BE49-F238E27FC236}">
                  <a16:creationId xmlns:a16="http://schemas.microsoft.com/office/drawing/2014/main" id="{097B7E56-1BE3-92AD-B69D-EF51D41A49B0}"/>
                </a:ext>
              </a:extLst>
            </p:cNvPr>
            <p:cNvSpPr txBox="1"/>
            <p:nvPr/>
          </p:nvSpPr>
          <p:spPr>
            <a:xfrm rot="16200000">
              <a:off x="-3217" y="4899"/>
              <a:ext cx="8894" cy="1696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r>
                <a:rPr lang="en-US" sz="3600" b="1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  <a:t>Our proposal</a:t>
              </a:r>
              <a:br>
                <a:rPr lang="en-US" sz="3600" b="1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</a:br>
              <a:r>
                <a:rPr lang="en-US" sz="2800" i="1" dirty="0">
                  <a:solidFill>
                    <a:srgbClr val="115E21"/>
                  </a:solidFill>
                  <a:latin typeface="Agency FB" panose="020B0503020202020204" pitchFamily="34" charset="0"/>
                </a:rPr>
                <a:t>MARKETING</a:t>
              </a:r>
              <a:endParaRPr lang="en-US" sz="2800" dirty="0">
                <a:solidFill>
                  <a:srgbClr val="115E21"/>
                </a:solidFill>
                <a:latin typeface="Agency FB" panose="020B0503020202020204" pitchFamily="34" charset="0"/>
              </a:endParaRPr>
            </a:p>
          </p:txBody>
        </p:sp>
        <p:cxnSp>
          <p:nvCxnSpPr>
            <p:cNvPr id="9" name="Google Shape;125;p6">
              <a:extLst>
                <a:ext uri="{FF2B5EF4-FFF2-40B4-BE49-F238E27FC236}">
                  <a16:creationId xmlns:a16="http://schemas.microsoft.com/office/drawing/2014/main" id="{C2E4BA67-218F-7A70-15C1-E8A219FC8B0B}"/>
                </a:ext>
              </a:extLst>
            </p:cNvPr>
            <p:cNvCxnSpPr>
              <a:cxnSpLocks/>
            </p:cNvCxnSpPr>
            <p:nvPr/>
          </p:nvCxnSpPr>
          <p:spPr>
            <a:xfrm>
              <a:off x="1331" y="2466"/>
              <a:ext cx="0" cy="7766"/>
            </a:xfrm>
            <a:prstGeom prst="straightConnector1">
              <a:avLst/>
            </a:prstGeom>
            <a:noFill/>
            <a:ln w="38100" cap="flat" cmpd="sng">
              <a:solidFill>
                <a:schemeClr val="accent6">
                  <a:lumMod val="75000"/>
                </a:schemeClr>
              </a:solidFill>
              <a:prstDash val="dot"/>
              <a:miter lim="800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cxn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upo 51"/>
          <p:cNvGrpSpPr/>
          <p:nvPr/>
        </p:nvGrpSpPr>
        <p:grpSpPr>
          <a:xfrm>
            <a:off x="1523765" y="1186475"/>
            <a:ext cx="8889222" cy="5186168"/>
            <a:chOff x="2354608" y="444500"/>
            <a:chExt cx="11754784" cy="6858000"/>
          </a:xfrm>
        </p:grpSpPr>
        <p:pic>
          <p:nvPicPr>
            <p:cNvPr id="14" name="Imagen 13"/>
            <p:cNvPicPr>
              <a:picLocks noChangeAspect="1"/>
            </p:cNvPicPr>
            <p:nvPr/>
          </p:nvPicPr>
          <p:blipFill rotWithShape="1">
            <a:blip r:embed="rId3"/>
            <a:srcRect b="10622"/>
            <a:stretch>
              <a:fillRect/>
            </a:stretch>
          </p:blipFill>
          <p:spPr>
            <a:xfrm>
              <a:off x="2354608" y="444500"/>
              <a:ext cx="11754784" cy="6858000"/>
            </a:xfrm>
            <a:prstGeom prst="rect">
              <a:avLst/>
            </a:prstGeom>
            <a:ln>
              <a:solidFill>
                <a:srgbClr val="4A8522"/>
              </a:solidFill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5" name="Imagen 14"/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596115" y="1645433"/>
              <a:ext cx="534004" cy="534004"/>
            </a:xfrm>
            <a:prstGeom prst="rect">
              <a:avLst/>
            </a:prstGeom>
          </p:spPr>
        </p:pic>
        <p:pic>
          <p:nvPicPr>
            <p:cNvPr id="16" name="Imagen 1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951951" y="4474030"/>
              <a:ext cx="534004" cy="534004"/>
            </a:xfrm>
            <a:prstGeom prst="rect">
              <a:avLst/>
            </a:prstGeom>
          </p:spPr>
        </p:pic>
        <p:pic>
          <p:nvPicPr>
            <p:cNvPr id="20" name="Imagen 1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947511" y="2084114"/>
              <a:ext cx="534004" cy="534004"/>
            </a:xfrm>
            <a:prstGeom prst="rect">
              <a:avLst/>
            </a:prstGeom>
          </p:spPr>
        </p:pic>
        <p:pic>
          <p:nvPicPr>
            <p:cNvPr id="23" name="Imagen 2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226639" y="2351116"/>
              <a:ext cx="534004" cy="534004"/>
            </a:xfrm>
            <a:prstGeom prst="rect">
              <a:avLst/>
            </a:prstGeom>
          </p:spPr>
        </p:pic>
        <p:pic>
          <p:nvPicPr>
            <p:cNvPr id="24" name="Imagen 2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003603" y="848333"/>
              <a:ext cx="534004" cy="534004"/>
            </a:xfrm>
            <a:prstGeom prst="rect">
              <a:avLst/>
            </a:prstGeom>
          </p:spPr>
        </p:pic>
        <p:pic>
          <p:nvPicPr>
            <p:cNvPr id="29" name="Imagen 2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253223" y="1115335"/>
              <a:ext cx="534004" cy="534004"/>
            </a:xfrm>
            <a:prstGeom prst="rect">
              <a:avLst/>
            </a:prstGeom>
          </p:spPr>
        </p:pic>
        <p:pic>
          <p:nvPicPr>
            <p:cNvPr id="30" name="Imagen 2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502843" y="1342712"/>
              <a:ext cx="534004" cy="534004"/>
            </a:xfrm>
            <a:prstGeom prst="rect">
              <a:avLst/>
            </a:prstGeom>
          </p:spPr>
        </p:pic>
        <p:pic>
          <p:nvPicPr>
            <p:cNvPr id="31" name="Imagen 3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722548" y="1546259"/>
              <a:ext cx="534004" cy="534004"/>
            </a:xfrm>
            <a:prstGeom prst="rect">
              <a:avLst/>
            </a:prstGeom>
          </p:spPr>
        </p:pic>
        <p:pic>
          <p:nvPicPr>
            <p:cNvPr id="32" name="Imagen 3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065471" y="808708"/>
              <a:ext cx="534003" cy="534003"/>
            </a:xfrm>
            <a:prstGeom prst="rect">
              <a:avLst/>
            </a:prstGeom>
          </p:spPr>
        </p:pic>
        <p:pic>
          <p:nvPicPr>
            <p:cNvPr id="33" name="Imagen 3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149475" y="611754"/>
              <a:ext cx="534003" cy="534003"/>
            </a:xfrm>
            <a:prstGeom prst="rect">
              <a:avLst/>
            </a:prstGeom>
          </p:spPr>
        </p:pic>
        <p:pic>
          <p:nvPicPr>
            <p:cNvPr id="34" name="Imagen 3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684949" y="3550900"/>
              <a:ext cx="534004" cy="534004"/>
            </a:xfrm>
            <a:prstGeom prst="rect">
              <a:avLst/>
            </a:prstGeom>
          </p:spPr>
        </p:pic>
        <p:pic>
          <p:nvPicPr>
            <p:cNvPr id="35" name="Imagen 3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417947" y="5293199"/>
              <a:ext cx="534004" cy="534004"/>
            </a:xfrm>
            <a:prstGeom prst="rect">
              <a:avLst/>
            </a:prstGeom>
          </p:spPr>
        </p:pic>
        <p:pic>
          <p:nvPicPr>
            <p:cNvPr id="36" name="Imagen 3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857275" y="4117712"/>
              <a:ext cx="534004" cy="534004"/>
            </a:xfrm>
            <a:prstGeom prst="rect">
              <a:avLst/>
            </a:prstGeom>
          </p:spPr>
        </p:pic>
        <p:pic>
          <p:nvPicPr>
            <p:cNvPr id="37" name="Imagen 3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044642" y="4036577"/>
              <a:ext cx="534004" cy="534004"/>
            </a:xfrm>
            <a:prstGeom prst="rect">
              <a:avLst/>
            </a:prstGeom>
          </p:spPr>
        </p:pic>
        <p:pic>
          <p:nvPicPr>
            <p:cNvPr id="39" name="Imagen 3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253614" y="4702660"/>
              <a:ext cx="534004" cy="534004"/>
            </a:xfrm>
            <a:prstGeom prst="rect">
              <a:avLst/>
            </a:prstGeom>
          </p:spPr>
        </p:pic>
        <p:pic>
          <p:nvPicPr>
            <p:cNvPr id="40" name="Imagen 3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520616" y="5055021"/>
              <a:ext cx="534004" cy="534004"/>
            </a:xfrm>
            <a:prstGeom prst="rect">
              <a:avLst/>
            </a:prstGeom>
          </p:spPr>
        </p:pic>
        <p:pic>
          <p:nvPicPr>
            <p:cNvPr id="41" name="Imagen 4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682340" y="5375998"/>
              <a:ext cx="534004" cy="534004"/>
            </a:xfrm>
            <a:prstGeom prst="rect">
              <a:avLst/>
            </a:prstGeom>
          </p:spPr>
        </p:pic>
        <p:pic>
          <p:nvPicPr>
            <p:cNvPr id="42" name="Imagen 4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2911804" y="4371544"/>
              <a:ext cx="534004" cy="534004"/>
            </a:xfrm>
            <a:prstGeom prst="rect">
              <a:avLst/>
            </a:prstGeom>
          </p:spPr>
        </p:pic>
        <p:pic>
          <p:nvPicPr>
            <p:cNvPr id="43" name="Imagen 4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871313" y="6346032"/>
              <a:ext cx="534004" cy="534004"/>
            </a:xfrm>
            <a:prstGeom prst="rect">
              <a:avLst/>
            </a:prstGeom>
          </p:spPr>
        </p:pic>
        <p:pic>
          <p:nvPicPr>
            <p:cNvPr id="44" name="Imagen 4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515765" y="6272812"/>
              <a:ext cx="534004" cy="534004"/>
            </a:xfrm>
            <a:prstGeom prst="rect">
              <a:avLst/>
            </a:prstGeom>
          </p:spPr>
        </p:pic>
        <p:pic>
          <p:nvPicPr>
            <p:cNvPr id="45" name="Imagen 4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714541" y="6467092"/>
              <a:ext cx="534004" cy="534004"/>
            </a:xfrm>
            <a:prstGeom prst="rect">
              <a:avLst/>
            </a:prstGeom>
          </p:spPr>
        </p:pic>
        <p:pic>
          <p:nvPicPr>
            <p:cNvPr id="46" name="Imagen 45"/>
            <p:cNvPicPr>
              <a:picLocks noChangeAspect="1"/>
            </p:cNvPicPr>
            <p:nvPr/>
          </p:nvPicPr>
          <p:blipFill>
            <a:blip r:embed="rId6"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6431767" y="1798899"/>
              <a:ext cx="534004" cy="534004"/>
            </a:xfrm>
            <a:prstGeom prst="rect">
              <a:avLst/>
            </a:prstGeom>
          </p:spPr>
        </p:pic>
        <p:pic>
          <p:nvPicPr>
            <p:cNvPr id="47" name="Imagen 46"/>
            <p:cNvPicPr>
              <a:picLocks noChangeAspect="1"/>
            </p:cNvPicPr>
            <p:nvPr/>
          </p:nvPicPr>
          <p:blipFill>
            <a:blip r:embed="rId6"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6108609" y="1722166"/>
              <a:ext cx="534004" cy="534004"/>
            </a:xfrm>
            <a:prstGeom prst="rect">
              <a:avLst/>
            </a:prstGeom>
          </p:spPr>
        </p:pic>
        <p:pic>
          <p:nvPicPr>
            <p:cNvPr id="48" name="Imagen 47"/>
            <p:cNvPicPr>
              <a:picLocks noChangeAspect="1"/>
            </p:cNvPicPr>
            <p:nvPr/>
          </p:nvPicPr>
          <p:blipFill>
            <a:blip r:embed="rId6"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6164765" y="894901"/>
              <a:ext cx="534004" cy="534004"/>
            </a:xfrm>
            <a:prstGeom prst="rect">
              <a:avLst/>
            </a:prstGeom>
          </p:spPr>
        </p:pic>
        <p:pic>
          <p:nvPicPr>
            <p:cNvPr id="49" name="Imagen 48"/>
            <p:cNvPicPr>
              <a:picLocks noChangeAspect="1"/>
            </p:cNvPicPr>
            <p:nvPr/>
          </p:nvPicPr>
          <p:blipFill>
            <a:blip r:embed="rId6"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5955592" y="738986"/>
              <a:ext cx="534004" cy="534004"/>
            </a:xfrm>
            <a:prstGeom prst="rect">
              <a:avLst/>
            </a:prstGeom>
          </p:spPr>
        </p:pic>
        <p:pic>
          <p:nvPicPr>
            <p:cNvPr id="50" name="Imagen 49"/>
            <p:cNvPicPr>
              <a:picLocks noChangeAspect="1"/>
            </p:cNvPicPr>
            <p:nvPr/>
          </p:nvPicPr>
          <p:blipFill>
            <a:blip r:embed="rId6"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8872611" y="4058961"/>
              <a:ext cx="534004" cy="534004"/>
            </a:xfrm>
            <a:prstGeom prst="rect">
              <a:avLst/>
            </a:prstGeom>
          </p:spPr>
        </p:pic>
      </p:grpSp>
      <p:grpSp>
        <p:nvGrpSpPr>
          <p:cNvPr id="2" name="Google Shape;123;p6">
            <a:extLst>
              <a:ext uri="{FF2B5EF4-FFF2-40B4-BE49-F238E27FC236}">
                <a16:creationId xmlns:a16="http://schemas.microsoft.com/office/drawing/2014/main" id="{17479821-981A-883F-7EF4-2B23F0FB0A97}"/>
              </a:ext>
            </a:extLst>
          </p:cNvPr>
          <p:cNvGrpSpPr/>
          <p:nvPr/>
        </p:nvGrpSpPr>
        <p:grpSpPr>
          <a:xfrm rot="5400000">
            <a:off x="2104244" y="-2088876"/>
            <a:ext cx="1076960" cy="5286687"/>
            <a:chOff x="536" y="2031"/>
            <a:chExt cx="1696" cy="8325"/>
          </a:xfrm>
        </p:grpSpPr>
        <p:sp>
          <p:nvSpPr>
            <p:cNvPr id="3" name="Google Shape;124;p6">
              <a:extLst>
                <a:ext uri="{FF2B5EF4-FFF2-40B4-BE49-F238E27FC236}">
                  <a16:creationId xmlns:a16="http://schemas.microsoft.com/office/drawing/2014/main" id="{27B4B129-DEE7-24F4-0A30-9EE786D9C438}"/>
                </a:ext>
              </a:extLst>
            </p:cNvPr>
            <p:cNvSpPr txBox="1"/>
            <p:nvPr/>
          </p:nvSpPr>
          <p:spPr>
            <a:xfrm rot="16200000">
              <a:off x="-2697" y="5264"/>
              <a:ext cx="8162" cy="1696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 b="1" i="1">
                  <a:solidFill>
                    <a:srgbClr val="115E21"/>
                  </a:solidFill>
                  <a:latin typeface="Agency FB" panose="020B0503020202020204" pitchFamily="34" charset="0"/>
                  <a:ea typeface="Pacifico"/>
                  <a:cs typeface="Pacifico"/>
                  <a:sym typeface="Pacifico"/>
                </a:rPr>
                <a:t>Impacts on productivity</a:t>
              </a:r>
              <a:br>
                <a:rPr lang="en-US" sz="4800" i="1">
                  <a:solidFill>
                    <a:srgbClr val="115E21"/>
                  </a:solidFill>
                  <a:latin typeface="Mistral" panose="03090702030407020403" pitchFamily="66" charset="0"/>
                  <a:ea typeface="Pacifico"/>
                  <a:cs typeface="Pacifico"/>
                  <a:sym typeface="Pacifico"/>
                </a:rPr>
              </a:br>
              <a:r>
                <a:rPr lang="en-US" sz="2800" i="1">
                  <a:solidFill>
                    <a:srgbClr val="115E21"/>
                  </a:solidFill>
                  <a:latin typeface="Agency FB" panose="020B0503020202020204" pitchFamily="34" charset="0"/>
                  <a:ea typeface="Pacifico"/>
                  <a:cs typeface="Pacifico"/>
                  <a:sym typeface="Pacifico"/>
                </a:rPr>
                <a:t>CONTRIBUTIONS AND ACHIEVEMENTS</a:t>
              </a:r>
              <a:endParaRPr lang="en-US" sz="4000" i="1">
                <a:solidFill>
                  <a:srgbClr val="115E21"/>
                </a:solidFill>
                <a:latin typeface="Agency FB" panose="020B0503020202020204" pitchFamily="34" charset="0"/>
                <a:ea typeface="Pacifico"/>
                <a:cs typeface="Pacifico"/>
                <a:sym typeface="Pacifico"/>
              </a:endParaRPr>
            </a:p>
          </p:txBody>
        </p:sp>
        <p:cxnSp>
          <p:nvCxnSpPr>
            <p:cNvPr id="4" name="Google Shape;125;p6">
              <a:extLst>
                <a:ext uri="{FF2B5EF4-FFF2-40B4-BE49-F238E27FC236}">
                  <a16:creationId xmlns:a16="http://schemas.microsoft.com/office/drawing/2014/main" id="{4A5EE36F-BFC2-FB59-AB82-46CB2BA68587}"/>
                </a:ext>
              </a:extLst>
            </p:cNvPr>
            <p:cNvCxnSpPr/>
            <p:nvPr/>
          </p:nvCxnSpPr>
          <p:spPr>
            <a:xfrm>
              <a:off x="1450" y="2079"/>
              <a:ext cx="0" cy="8277"/>
            </a:xfrm>
            <a:prstGeom prst="straightConnector1">
              <a:avLst/>
            </a:prstGeom>
            <a:noFill/>
            <a:ln w="38100" cap="flat" cmpd="sng">
              <a:solidFill>
                <a:schemeClr val="accent6">
                  <a:lumMod val="75000"/>
                </a:schemeClr>
              </a:solidFill>
              <a:prstDash val="dot"/>
              <a:miter lim="800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cxn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upo 21"/>
          <p:cNvGrpSpPr/>
          <p:nvPr/>
        </p:nvGrpSpPr>
        <p:grpSpPr>
          <a:xfrm>
            <a:off x="7424469" y="1317588"/>
            <a:ext cx="4316759" cy="5025489"/>
            <a:chOff x="7588030" y="1321124"/>
            <a:chExt cx="4316759" cy="5025489"/>
          </a:xfrm>
        </p:grpSpPr>
        <p:pic>
          <p:nvPicPr>
            <p:cNvPr id="17" name="Imagen 16"/>
            <p:cNvPicPr>
              <a:picLocks noChangeAspect="1"/>
            </p:cNvPicPr>
            <p:nvPr/>
          </p:nvPicPr>
          <p:blipFill>
            <a:blip r:embed="rId3" cstate="screen"/>
            <a:stretch>
              <a:fillRect/>
            </a:stretch>
          </p:blipFill>
          <p:spPr>
            <a:xfrm>
              <a:off x="7994520" y="1321124"/>
              <a:ext cx="3527534" cy="470337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9" name="Imagen 8" descr="Imagen que contiene persona, exterior, parado, niño&#10;&#10;Descripción generada automáticamente"/>
            <p:cNvPicPr>
              <a:picLocks noChangeAspect="1"/>
            </p:cNvPicPr>
            <p:nvPr/>
          </p:nvPicPr>
          <p:blipFill rotWithShape="1">
            <a:blip r:embed="rId4" cstate="screen"/>
            <a:srcRect/>
            <a:stretch>
              <a:fillRect/>
            </a:stretch>
          </p:blipFill>
          <p:spPr>
            <a:xfrm rot="611867">
              <a:off x="10376339" y="4388348"/>
              <a:ext cx="1227073" cy="129953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28575" cap="sq">
              <a:solidFill>
                <a:srgbClr val="FDFDFD"/>
              </a:solidFill>
              <a:miter lim="800000"/>
              <a:headEnd/>
              <a:tailEnd/>
            </a:ln>
            <a:effectLst>
              <a:outerShdw blurRad="57150" dist="37500" dir="7560000" sy="98000" kx="110000" ky="200000" algn="tl" rotWithShape="0">
                <a:srgbClr val="000000">
                  <a:alpha val="20000"/>
                </a:srgbClr>
              </a:outerShdw>
              <a:softEdge rad="0"/>
            </a:effectLst>
            <a:scene3d>
              <a:camera prst="perspectiveRelaxed">
                <a:rot lat="18960000" lon="0" rev="0"/>
              </a:camera>
              <a:lightRig rig="twoPt" dir="t">
                <a:rot lat="0" lon="0" rev="7200000"/>
              </a:lightRig>
            </a:scene3d>
            <a:sp3d prstMaterial="matte">
              <a:bevelT w="22860" h="12700"/>
              <a:contourClr>
                <a:srgbClr val="FFFFFF"/>
              </a:contourClr>
            </a:sp3d>
          </p:spPr>
        </p:pic>
        <p:pic>
          <p:nvPicPr>
            <p:cNvPr id="21" name="Imagen 20"/>
            <p:cNvPicPr>
              <a:picLocks noChangeAspect="1"/>
            </p:cNvPicPr>
            <p:nvPr/>
          </p:nvPicPr>
          <p:blipFill rotWithShape="1">
            <a:blip r:embed="rId5" cstate="screen"/>
            <a:srcRect l="-1758" r="-432"/>
            <a:stretch>
              <a:fillRect/>
            </a:stretch>
          </p:blipFill>
          <p:spPr>
            <a:xfrm rot="1458345">
              <a:off x="10848722" y="5314950"/>
              <a:ext cx="1056067" cy="1031663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28575" cap="sq">
              <a:solidFill>
                <a:srgbClr val="FDFDFD"/>
              </a:solidFill>
              <a:miter lim="800000"/>
              <a:headEnd/>
              <a:tailEnd/>
            </a:ln>
            <a:effectLst>
              <a:outerShdw blurRad="57150" dist="37500" dir="7560000" sy="98000" kx="110000" ky="200000" algn="tl" rotWithShape="0">
                <a:srgbClr val="000000">
                  <a:alpha val="20000"/>
                </a:srgbClr>
              </a:outerShdw>
              <a:softEdge rad="0"/>
            </a:effectLst>
            <a:scene3d>
              <a:camera prst="perspectiveRelaxed">
                <a:rot lat="18960000" lon="0" rev="0"/>
              </a:camera>
              <a:lightRig rig="twoPt" dir="t">
                <a:rot lat="0" lon="0" rev="7200000"/>
              </a:lightRig>
            </a:scene3d>
            <a:sp3d prstMaterial="matte">
              <a:bevelT w="22860" h="12700"/>
              <a:contourClr>
                <a:srgbClr val="FFFFFF"/>
              </a:contourClr>
            </a:sp3d>
          </p:spPr>
        </p:pic>
        <p:pic>
          <p:nvPicPr>
            <p:cNvPr id="10" name="Imagen 9" descr="Imagen que contiene exterior, pasto, hombre, agua&#10;&#10;Descripción generada automáticamente"/>
            <p:cNvPicPr>
              <a:picLocks noChangeAspect="1"/>
            </p:cNvPicPr>
            <p:nvPr/>
          </p:nvPicPr>
          <p:blipFill rotWithShape="1">
            <a:blip r:embed="rId6" cstate="screen"/>
            <a:srcRect/>
            <a:stretch>
              <a:fillRect/>
            </a:stretch>
          </p:blipFill>
          <p:spPr>
            <a:xfrm rot="66232">
              <a:off x="9089897" y="4323740"/>
              <a:ext cx="1300323" cy="1123014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28575" cap="sq">
              <a:solidFill>
                <a:srgbClr val="FDFDFD"/>
              </a:solidFill>
              <a:miter lim="800000"/>
              <a:headEnd/>
              <a:tailEnd/>
            </a:ln>
            <a:effectLst>
              <a:outerShdw blurRad="57150" dist="37500" dir="7560000" sy="98000" kx="110000" ky="200000" algn="tl" rotWithShape="0">
                <a:srgbClr val="000000">
                  <a:alpha val="20000"/>
                </a:srgbClr>
              </a:outerShdw>
              <a:softEdge rad="0"/>
            </a:effectLst>
            <a:scene3d>
              <a:camera prst="perspectiveRelaxed">
                <a:rot lat="18960000" lon="0" rev="0"/>
              </a:camera>
              <a:lightRig rig="twoPt" dir="t">
                <a:rot lat="0" lon="0" rev="7200000"/>
              </a:lightRig>
            </a:scene3d>
            <a:sp3d prstMaterial="matte">
              <a:bevelT w="22860" h="12700"/>
              <a:contourClr>
                <a:srgbClr val="FFFFFF"/>
              </a:contourClr>
            </a:sp3d>
          </p:spPr>
        </p:pic>
        <p:pic>
          <p:nvPicPr>
            <p:cNvPr id="11" name="Imagen 10"/>
            <p:cNvPicPr>
              <a:picLocks noChangeAspect="1"/>
            </p:cNvPicPr>
            <p:nvPr/>
          </p:nvPicPr>
          <p:blipFill>
            <a:blip r:embed="rId7" cstate="screen"/>
            <a:stretch>
              <a:fillRect/>
            </a:stretch>
          </p:blipFill>
          <p:spPr>
            <a:xfrm rot="20911297">
              <a:off x="7844728" y="4506447"/>
              <a:ext cx="1284426" cy="114799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28575" cap="sq">
              <a:solidFill>
                <a:srgbClr val="FDFDFD"/>
              </a:solidFill>
              <a:miter lim="800000"/>
              <a:headEnd/>
              <a:tailEnd/>
            </a:ln>
            <a:effectLst>
              <a:outerShdw blurRad="57150" dist="37500" dir="7560000" sy="98000" kx="110000" ky="200000" algn="tl" rotWithShape="0">
                <a:srgbClr val="000000">
                  <a:alpha val="20000"/>
                </a:srgbClr>
              </a:outerShdw>
              <a:softEdge rad="0"/>
            </a:effectLst>
            <a:scene3d>
              <a:camera prst="perspectiveRelaxed">
                <a:rot lat="18960000" lon="0" rev="0"/>
              </a:camera>
              <a:lightRig rig="twoPt" dir="t">
                <a:rot lat="0" lon="0" rev="7200000"/>
              </a:lightRig>
            </a:scene3d>
            <a:sp3d prstMaterial="matte">
              <a:bevelT w="22860" h="12700"/>
              <a:contourClr>
                <a:srgbClr val="FFFFFF"/>
              </a:contourClr>
            </a:sp3d>
          </p:spPr>
        </p:pic>
        <p:pic>
          <p:nvPicPr>
            <p:cNvPr id="13" name="Imagen 12"/>
            <p:cNvPicPr>
              <a:picLocks noChangeAspect="1"/>
            </p:cNvPicPr>
            <p:nvPr/>
          </p:nvPicPr>
          <p:blipFill rotWithShape="1">
            <a:blip r:embed="rId8" cstate="screen"/>
            <a:srcRect/>
            <a:stretch>
              <a:fillRect/>
            </a:stretch>
          </p:blipFill>
          <p:spPr>
            <a:xfrm rot="504524">
              <a:off x="9850717" y="5222309"/>
              <a:ext cx="1272980" cy="1060729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28575" cap="sq">
              <a:solidFill>
                <a:srgbClr val="FDFDFD"/>
              </a:solidFill>
              <a:miter lim="800000"/>
              <a:headEnd/>
              <a:tailEnd/>
            </a:ln>
            <a:effectLst>
              <a:outerShdw blurRad="57150" dist="37500" dir="7560000" sy="98000" kx="110000" ky="200000" algn="tl" rotWithShape="0">
                <a:srgbClr val="000000">
                  <a:alpha val="20000"/>
                </a:srgbClr>
              </a:outerShdw>
              <a:softEdge rad="0"/>
            </a:effectLst>
            <a:scene3d>
              <a:camera prst="perspectiveRelaxed">
                <a:rot lat="18960000" lon="0" rev="0"/>
              </a:camera>
              <a:lightRig rig="twoPt" dir="t">
                <a:rot lat="0" lon="0" rev="7200000"/>
              </a:lightRig>
            </a:scene3d>
            <a:sp3d prstMaterial="matte">
              <a:bevelT w="22860" h="12700"/>
              <a:contourClr>
                <a:srgbClr val="FFFFFF"/>
              </a:contourClr>
            </a:sp3d>
          </p:spPr>
        </p:pic>
        <p:pic>
          <p:nvPicPr>
            <p:cNvPr id="15" name="Imagen 14" descr="Un campo con árboles&#10;&#10;Descripción generada automáticamente"/>
            <p:cNvPicPr>
              <a:picLocks noChangeAspect="1"/>
            </p:cNvPicPr>
            <p:nvPr/>
          </p:nvPicPr>
          <p:blipFill>
            <a:blip r:embed="rId9" cstate="screen"/>
            <a:stretch>
              <a:fillRect/>
            </a:stretch>
          </p:blipFill>
          <p:spPr>
            <a:xfrm rot="21258366">
              <a:off x="8659815" y="5206600"/>
              <a:ext cx="1283876" cy="1123522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28575" cap="sq">
              <a:solidFill>
                <a:srgbClr val="FDFDFD"/>
              </a:solidFill>
              <a:miter lim="800000"/>
              <a:headEnd/>
              <a:tailEnd/>
            </a:ln>
            <a:effectLst>
              <a:outerShdw blurRad="57150" dist="37500" dir="7560000" sy="98000" kx="110000" ky="200000" algn="tl" rotWithShape="0">
                <a:srgbClr val="000000">
                  <a:alpha val="20000"/>
                </a:srgbClr>
              </a:outerShdw>
              <a:softEdge rad="0"/>
            </a:effectLst>
            <a:scene3d>
              <a:camera prst="perspectiveRelaxed">
                <a:rot lat="18960000" lon="0" rev="0"/>
              </a:camera>
              <a:lightRig rig="twoPt" dir="t">
                <a:rot lat="0" lon="0" rev="7200000"/>
              </a:lightRig>
            </a:scene3d>
            <a:sp3d prstMaterial="matte">
              <a:bevelT w="22860" h="12700"/>
              <a:contourClr>
                <a:srgbClr val="FFFFFF"/>
              </a:contourClr>
            </a:sp3d>
          </p:spPr>
        </p:pic>
        <p:pic>
          <p:nvPicPr>
            <p:cNvPr id="19" name="Imagen 18"/>
            <p:cNvPicPr>
              <a:picLocks noChangeAspect="1"/>
            </p:cNvPicPr>
            <p:nvPr/>
          </p:nvPicPr>
          <p:blipFill rotWithShape="1">
            <a:blip r:embed="rId10" cstate="screen"/>
            <a:srcRect/>
            <a:stretch>
              <a:fillRect/>
            </a:stretch>
          </p:blipFill>
          <p:spPr>
            <a:xfrm rot="20689508">
              <a:off x="7588030" y="5252563"/>
              <a:ext cx="1182560" cy="1067353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28575" cap="sq">
              <a:solidFill>
                <a:srgbClr val="FDFDFD"/>
              </a:solidFill>
              <a:miter lim="800000"/>
              <a:headEnd/>
              <a:tailEnd/>
            </a:ln>
            <a:effectLst>
              <a:outerShdw blurRad="57150" dist="37500" dir="7560000" sy="98000" kx="110000" ky="200000" algn="tl" rotWithShape="0">
                <a:srgbClr val="000000">
                  <a:alpha val="20000"/>
                </a:srgbClr>
              </a:outerShdw>
              <a:softEdge rad="0"/>
            </a:effectLst>
            <a:scene3d>
              <a:camera prst="perspectiveRelaxed">
                <a:rot lat="18960000" lon="0" rev="0"/>
              </a:camera>
              <a:lightRig rig="twoPt" dir="t">
                <a:rot lat="0" lon="0" rev="7200000"/>
              </a:lightRig>
            </a:scene3d>
            <a:sp3d prstMaterial="matte">
              <a:bevelT w="22860" h="12700"/>
              <a:contourClr>
                <a:srgbClr val="FFFFFF"/>
              </a:contourClr>
            </a:sp3d>
          </p:spPr>
        </p:pic>
      </p:grpSp>
      <p:grpSp>
        <p:nvGrpSpPr>
          <p:cNvPr id="24" name="Grupo 23">
            <a:extLst>
              <a:ext uri="{FF2B5EF4-FFF2-40B4-BE49-F238E27FC236}">
                <a16:creationId xmlns:a16="http://schemas.microsoft.com/office/drawing/2014/main" id="{D843A6AF-3683-BAFB-E409-EE095ACC0BC9}"/>
              </a:ext>
            </a:extLst>
          </p:cNvPr>
          <p:cNvGrpSpPr/>
          <p:nvPr/>
        </p:nvGrpSpPr>
        <p:grpSpPr>
          <a:xfrm>
            <a:off x="612573" y="1370482"/>
            <a:ext cx="6287506" cy="4783541"/>
            <a:chOff x="612573" y="1370482"/>
            <a:chExt cx="6287506" cy="4783541"/>
          </a:xfrm>
        </p:grpSpPr>
        <p:pic>
          <p:nvPicPr>
            <p:cNvPr id="8" name="Picture 2" descr="Brush lines set and underlines elements leinwandbilder • bilder Zick-Zack-,  unterstreichen, Skizze | myloview.de"/>
            <p:cNvPicPr>
              <a:picLocks noChangeAspect="1" noChangeArrowheads="1"/>
            </p:cNvPicPr>
            <p:nvPr/>
          </p:nvPicPr>
          <p:blipFill rotWithShape="1">
            <a:blip r:embed="rId11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rightnessContrast bright="40000" contrast="-20000"/>
                      </a14:imgEffect>
                      <a14:imgEffect>
                        <a14:colorTemperature colorTemp="11200"/>
                      </a14:imgEffect>
                      <a14:imgEffect>
                        <a14:saturation sat="400000"/>
                      </a14:imgEffect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026" t="6359" r="15003" b="83682"/>
            <a:stretch>
              <a:fillRect/>
            </a:stretch>
          </p:blipFill>
          <p:spPr bwMode="auto">
            <a:xfrm>
              <a:off x="3261954" y="5988476"/>
              <a:ext cx="2024114" cy="1655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05" name="Google Shape;305;p14"/>
            <p:cNvGrpSpPr/>
            <p:nvPr/>
          </p:nvGrpSpPr>
          <p:grpSpPr>
            <a:xfrm>
              <a:off x="3832521" y="1370482"/>
              <a:ext cx="3067050" cy="1588114"/>
              <a:chOff x="9909" y="1542"/>
              <a:chExt cx="6036" cy="3598"/>
            </a:xfrm>
          </p:grpSpPr>
          <p:grpSp>
            <p:nvGrpSpPr>
              <p:cNvPr id="306" name="Google Shape;306;p14"/>
              <p:cNvGrpSpPr/>
              <p:nvPr/>
            </p:nvGrpSpPr>
            <p:grpSpPr>
              <a:xfrm>
                <a:off x="9971" y="1665"/>
                <a:ext cx="5974" cy="3475"/>
                <a:chOff x="754" y="4464"/>
                <a:chExt cx="3055" cy="3475"/>
              </a:xfrm>
            </p:grpSpPr>
            <p:sp>
              <p:nvSpPr>
                <p:cNvPr id="307" name="Google Shape;307;p14"/>
                <p:cNvSpPr/>
                <p:nvPr/>
              </p:nvSpPr>
              <p:spPr>
                <a:xfrm>
                  <a:off x="754" y="4464"/>
                  <a:ext cx="3055" cy="3475"/>
                </a:xfrm>
                <a:prstGeom prst="roundRect">
                  <a:avLst>
                    <a:gd name="adj" fmla="val 10608"/>
                  </a:avLst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57150" cap="flat" cmpd="sng">
                  <a:solidFill>
                    <a:schemeClr val="accent6">
                      <a:lumMod val="75000"/>
                    </a:scheme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lang="es-MX" sz="1600">
                    <a:solidFill>
                      <a:schemeClr val="accent6">
                        <a:lumMod val="75000"/>
                      </a:schemeClr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308" name="Google Shape;308;p14"/>
                <p:cNvSpPr txBox="1"/>
                <p:nvPr/>
              </p:nvSpPr>
              <p:spPr>
                <a:xfrm>
                  <a:off x="754" y="7003"/>
                  <a:ext cx="3055" cy="837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</p:spPr>
              <p:txBody>
                <a:bodyPr spcFirstLastPara="1" wrap="square" lIns="91425" tIns="45700" rIns="91425" bIns="45700" anchor="t" anchorCtr="0">
                  <a:sp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s-MX" sz="1800" b="1" dirty="0">
                      <a:solidFill>
                        <a:schemeClr val="bg1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rPr>
                    <a:t>FERTILIZER SAVING</a:t>
                  </a:r>
                  <a:endParaRPr lang="es-MX" sz="1200" dirty="0">
                    <a:solidFill>
                      <a:schemeClr val="bg1"/>
                    </a:solidFill>
                  </a:endParaRPr>
                </a:p>
              </p:txBody>
            </p:sp>
          </p:grpSp>
          <p:pic>
            <p:nvPicPr>
              <p:cNvPr id="309" name="Google Shape;309;p14"/>
              <p:cNvPicPr preferRelativeResize="0"/>
              <p:nvPr/>
            </p:nvPicPr>
            <p:blipFill rotWithShape="1">
              <a:blip r:embed="rId13" cstate="screen">
                <a:biLevel thresh="25000"/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rightnessContrast bright="-40000" contrast="-40000"/>
                        </a14:imgEffect>
                      </a14:imgLayer>
                    </a14:imgProps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14200" y="2299"/>
                <a:ext cx="1521" cy="1521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</p:pic>
          <p:sp>
            <p:nvSpPr>
              <p:cNvPr id="310" name="Google Shape;310;p14"/>
              <p:cNvSpPr txBox="1"/>
              <p:nvPr/>
            </p:nvSpPr>
            <p:spPr>
              <a:xfrm>
                <a:off x="9909" y="1542"/>
                <a:ext cx="4459" cy="2604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MX" sz="80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Quattrocento Sans" panose="020B0502050000020003"/>
                    <a:ea typeface="Quattrocento Sans" panose="020B0502050000020003"/>
                    <a:cs typeface="Quattrocento Sans" panose="020B0502050000020003"/>
                    <a:sym typeface="Quattrocento Sans" panose="020B0502050000020003"/>
                  </a:rPr>
                  <a:t>30%</a:t>
                </a:r>
                <a:endParaRPr lang="es-MX" sz="8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  <p:grpSp>
          <p:nvGrpSpPr>
            <p:cNvPr id="311" name="Google Shape;311;p14"/>
            <p:cNvGrpSpPr/>
            <p:nvPr/>
          </p:nvGrpSpPr>
          <p:grpSpPr>
            <a:xfrm>
              <a:off x="616590" y="1370482"/>
              <a:ext cx="3020810" cy="1588114"/>
              <a:chOff x="3580" y="1542"/>
              <a:chExt cx="5945" cy="3598"/>
            </a:xfrm>
          </p:grpSpPr>
          <p:grpSp>
            <p:nvGrpSpPr>
              <p:cNvPr id="312" name="Google Shape;312;p14"/>
              <p:cNvGrpSpPr/>
              <p:nvPr/>
            </p:nvGrpSpPr>
            <p:grpSpPr>
              <a:xfrm>
                <a:off x="3580" y="1665"/>
                <a:ext cx="5945" cy="3475"/>
                <a:chOff x="1252" y="4464"/>
                <a:chExt cx="3040" cy="3475"/>
              </a:xfrm>
            </p:grpSpPr>
            <p:sp>
              <p:nvSpPr>
                <p:cNvPr id="313" name="Google Shape;313;p14"/>
                <p:cNvSpPr/>
                <p:nvPr/>
              </p:nvSpPr>
              <p:spPr>
                <a:xfrm>
                  <a:off x="1252" y="4464"/>
                  <a:ext cx="3040" cy="3475"/>
                </a:xfrm>
                <a:prstGeom prst="roundRect">
                  <a:avLst>
                    <a:gd name="adj" fmla="val 10608"/>
                  </a:avLst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57150" cap="flat" cmpd="sng">
                  <a:solidFill>
                    <a:schemeClr val="accent6">
                      <a:lumMod val="75000"/>
                    </a:scheme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  <a:effectLst>
                  <a:glow rad="101600">
                    <a:schemeClr val="bg1">
                      <a:alpha val="60000"/>
                    </a:schemeClr>
                  </a:glow>
                </a:effectLst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lang="es-MX" sz="1600" dirty="0">
                    <a:solidFill>
                      <a:schemeClr val="accent6">
                        <a:lumMod val="75000"/>
                      </a:schemeClr>
                    </a:solidFill>
                    <a:effectLst>
                      <a:glow rad="139700">
                        <a:schemeClr val="accent6">
                          <a:satMod val="175000"/>
                          <a:alpha val="40000"/>
                        </a:schemeClr>
                      </a:glow>
                    </a:effectLst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314" name="Google Shape;314;p14"/>
                <p:cNvSpPr txBox="1"/>
                <p:nvPr/>
              </p:nvSpPr>
              <p:spPr>
                <a:xfrm>
                  <a:off x="1299" y="6927"/>
                  <a:ext cx="2939" cy="837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</p:spPr>
              <p:txBody>
                <a:bodyPr spcFirstLastPara="1" wrap="square" lIns="91425" tIns="45700" rIns="91425" bIns="45700" anchor="t" anchorCtr="0">
                  <a:sp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s-MX" sz="1800" b="1" dirty="0">
                      <a:solidFill>
                        <a:schemeClr val="bg1"/>
                      </a:solidFill>
                      <a:latin typeface="Quattrocento Sans"/>
                      <a:sym typeface="Quattrocento Sans"/>
                    </a:rPr>
                    <a:t>WATER SAVING</a:t>
                  </a:r>
                  <a:endParaRPr lang="es-MX" sz="1200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316" name="Google Shape;316;p14"/>
              <p:cNvSpPr txBox="1"/>
              <p:nvPr/>
            </p:nvSpPr>
            <p:spPr>
              <a:xfrm>
                <a:off x="3581" y="1542"/>
                <a:ext cx="4292" cy="2604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MX" sz="8000" b="1" dirty="0">
                    <a:solidFill>
                      <a:schemeClr val="bg1"/>
                    </a:solidFill>
                    <a:latin typeface="Quattrocento Sans" panose="020B0502050000020003"/>
                    <a:ea typeface="Quattrocento Sans" panose="020B0502050000020003"/>
                    <a:cs typeface="Quattrocento Sans" panose="020B0502050000020003"/>
                    <a:sym typeface="Quattrocento Sans" panose="020B0502050000020003"/>
                  </a:rPr>
                  <a:t>35%</a:t>
                </a:r>
                <a:endParaRPr lang="es-MX" sz="1200" dirty="0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43" name="Google Shape;317;p14"/>
            <p:cNvPicPr preferRelativeResize="0"/>
            <p:nvPr/>
          </p:nvPicPr>
          <p:blipFill rotWithShape="1">
            <a:blip r:embed="rId15" cstate="screen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rightnessContrast bright="-40000" contrast="-4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>
            <a:xfrm>
              <a:off x="2696351" y="1659593"/>
              <a:ext cx="762697" cy="672234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pic>
        <p:grpSp>
          <p:nvGrpSpPr>
            <p:cNvPr id="4" name="Grupo 3"/>
            <p:cNvGrpSpPr/>
            <p:nvPr/>
          </p:nvGrpSpPr>
          <p:grpSpPr>
            <a:xfrm>
              <a:off x="617099" y="4620085"/>
              <a:ext cx="6282980" cy="1491736"/>
              <a:chOff x="8828498" y="4596514"/>
              <a:chExt cx="4659311" cy="1140746"/>
            </a:xfrm>
            <a:effectLst>
              <a:glow rad="101600">
                <a:schemeClr val="bg1">
                  <a:alpha val="60000"/>
                </a:schemeClr>
              </a:glow>
            </a:effectLst>
          </p:grpSpPr>
          <p:sp>
            <p:nvSpPr>
              <p:cNvPr id="5" name="Google Shape;70;p2"/>
              <p:cNvSpPr txBox="1"/>
              <p:nvPr/>
            </p:nvSpPr>
            <p:spPr>
              <a:xfrm>
                <a:off x="9519629" y="4596514"/>
                <a:ext cx="3968180" cy="776657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MX" sz="6000" b="1" dirty="0">
                    <a:solidFill>
                      <a:srgbClr val="AD4949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gency FB" panose="020B0503020202020204" pitchFamily="34" charset="0"/>
                    <a:ea typeface="Quattrocento Sans" panose="020B0502050000020003"/>
                    <a:cs typeface="Quattrocento Sans" panose="020B0502050000020003"/>
                    <a:sym typeface="Quattrocento Sans" panose="020B0502050000020003"/>
                  </a:rPr>
                  <a:t>57</a:t>
                </a:r>
                <a:r>
                  <a:rPr lang="es-MX" sz="6000" b="1" dirty="0">
                    <a:solidFill>
                      <a:srgbClr val="AD4949"/>
                    </a:solidFill>
                    <a:latin typeface="Agency FB" panose="020B0503020202020204" pitchFamily="34" charset="0"/>
                    <a:ea typeface="Quattrocento Sans" panose="020B0502050000020003"/>
                    <a:cs typeface="Quattrocento Sans" panose="020B0502050000020003"/>
                    <a:sym typeface="Quattrocento Sans" panose="020B0502050000020003"/>
                  </a:rPr>
                  <a:t>%</a:t>
                </a:r>
                <a:r>
                  <a:rPr lang="es-MX" sz="6000" b="1" dirty="0">
                    <a:solidFill>
                      <a:srgbClr val="C00000"/>
                    </a:solidFill>
                    <a:latin typeface="Agency FB" panose="020B0503020202020204" pitchFamily="34" charset="0"/>
                    <a:ea typeface="Quattrocento Sans" panose="020B0502050000020003"/>
                    <a:cs typeface="Quattrocento Sans" panose="020B0502050000020003"/>
                    <a:sym typeface="Quattrocento Sans" panose="020B0502050000020003"/>
                  </a:rPr>
                  <a:t> </a:t>
                </a:r>
                <a:r>
                  <a:rPr lang="es-MX" sz="6000" b="1" dirty="0"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gency FB" panose="020B0503020202020204" pitchFamily="34" charset="0"/>
                    <a:ea typeface="Quattrocento Sans" panose="020B0502050000020003"/>
                    <a:cs typeface="Quattrocento Sans" panose="020B0502050000020003"/>
                    <a:sym typeface="Quattrocento Sans" panose="020B0502050000020003"/>
                  </a:rPr>
                  <a:t>– 35%</a:t>
                </a:r>
                <a:r>
                  <a:rPr lang="es-MX" sz="6000" b="1" dirty="0">
                    <a:solidFill>
                      <a:srgbClr val="C0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gency FB" panose="020B0503020202020204" pitchFamily="34" charset="0"/>
                    <a:ea typeface="Quattrocento Sans" panose="020B0502050000020003"/>
                    <a:cs typeface="Quattrocento Sans" panose="020B0502050000020003"/>
                    <a:sym typeface="Quattrocento Sans" panose="020B0502050000020003"/>
                  </a:rPr>
                  <a:t> </a:t>
                </a:r>
                <a:r>
                  <a:rPr lang="es-MX" sz="6000" b="1">
                    <a:solidFill>
                      <a:srgbClr val="C0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gency FB" panose="020B0503020202020204" pitchFamily="34" charset="0"/>
                    <a:ea typeface="Quattrocento Sans" panose="020B0502050000020003"/>
                    <a:cs typeface="Quattrocento Sans" panose="020B0502050000020003"/>
                    <a:sym typeface="Quattrocento Sans" panose="020B0502050000020003"/>
                  </a:rPr>
                  <a:t>= 22</a:t>
                </a:r>
                <a:r>
                  <a:rPr lang="es-MX" sz="6000" b="1" dirty="0">
                    <a:solidFill>
                      <a:srgbClr val="C0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gency FB" panose="020B0503020202020204" pitchFamily="34" charset="0"/>
                    <a:ea typeface="Quattrocento Sans" panose="020B0502050000020003"/>
                    <a:cs typeface="Quattrocento Sans" panose="020B0502050000020003"/>
                    <a:sym typeface="Quattrocento Sans" panose="020B0502050000020003"/>
                  </a:rPr>
                  <a:t>%</a:t>
                </a:r>
                <a:endParaRPr lang="es-MX" sz="1200" dirty="0">
                  <a:solidFill>
                    <a:srgbClr val="C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  <a:ea typeface="Quattrocento Sans" panose="020B0502050000020003"/>
                  <a:cs typeface="Quattrocento Sans" panose="020B0502050000020003"/>
                  <a:sym typeface="Quattrocento Sans" panose="020B0502050000020003"/>
                </a:endParaRPr>
              </a:p>
            </p:txBody>
          </p:sp>
          <p:pic>
            <p:nvPicPr>
              <p:cNvPr id="6" name="Google Shape;107;p5"/>
              <p:cNvPicPr preferRelativeResize="0"/>
              <p:nvPr/>
            </p:nvPicPr>
            <p:blipFill rotWithShape="1">
              <a:blip r:embed="rId17" cstate="screen">
                <a:duotone>
                  <a:prstClr val="black"/>
                  <a:srgbClr val="FF0000">
                    <a:tint val="45000"/>
                    <a:satMod val="400000"/>
                  </a:srgb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8">
                        <a14:imgEffect>
                          <a14:brightnessContrast bright="-20000" contrast="-40000"/>
                        </a14:imgEffect>
                        <a14:imgEffect>
                          <a14:colorTemperature colorTemp="11200"/>
                        </a14:imgEffect>
                        <a14:imgEffect>
                          <a14:saturation sat="400000"/>
                        </a14:imgEffect>
                      </a14:imgLayer>
                    </a14:imgProps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8828498" y="4713473"/>
                <a:ext cx="884441" cy="92434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7" name="Google Shape;70;p2"/>
              <p:cNvSpPr txBox="1"/>
              <p:nvPr/>
            </p:nvSpPr>
            <p:spPr>
              <a:xfrm>
                <a:off x="10227237" y="5290107"/>
                <a:ext cx="2602654" cy="447153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MX" sz="3200" dirty="0">
                    <a:solidFill>
                      <a:srgbClr val="115E21"/>
                    </a:solidFill>
                    <a:latin typeface="Agency FB" panose="020B0503020202020204" pitchFamily="34" charset="0"/>
                    <a:ea typeface="Quattrocento Sans" panose="020B0502050000020003"/>
                    <a:cs typeface="Quattrocento Sans" panose="020B0502050000020003"/>
                    <a:sym typeface="Quattrocento Sans" panose="020B0502050000020003"/>
                  </a:rPr>
                  <a:t>Water saving</a:t>
                </a:r>
                <a:endParaRPr lang="es-MX" dirty="0">
                  <a:solidFill>
                    <a:srgbClr val="115E21"/>
                  </a:solidFill>
                  <a:latin typeface="Agency FB" panose="020B0503020202020204" pitchFamily="34" charset="0"/>
                </a:endParaRPr>
              </a:p>
            </p:txBody>
          </p:sp>
        </p:grpSp>
        <p:sp>
          <p:nvSpPr>
            <p:cNvPr id="12" name="Rectángulo: esquinas redondeadas 22">
              <a:extLst>
                <a:ext uri="{FF2B5EF4-FFF2-40B4-BE49-F238E27FC236}">
                  <a16:creationId xmlns:a16="http://schemas.microsoft.com/office/drawing/2014/main" id="{8B48FE7F-D3D7-C5F3-9232-6737C919BEA7}"/>
                </a:ext>
              </a:extLst>
            </p:cNvPr>
            <p:cNvSpPr/>
            <p:nvPr/>
          </p:nvSpPr>
          <p:spPr>
            <a:xfrm>
              <a:off x="1696953" y="3321228"/>
              <a:ext cx="865100" cy="865100"/>
            </a:xfrm>
            <a:prstGeom prst="roundRect">
              <a:avLst/>
            </a:prstGeom>
            <a:blipFill>
              <a:blip r:embed="rId19"/>
              <a:stretch>
                <a:fillRect/>
              </a:stretch>
            </a:blipFill>
            <a:ln w="19050" cap="flat" cmpd="sng">
              <a:solidFill>
                <a:schemeClr val="accent6">
                  <a:lumMod val="75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 lang="es-MX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endParaRPr>
            </a:p>
          </p:txBody>
        </p:sp>
        <p:sp>
          <p:nvSpPr>
            <p:cNvPr id="14" name="Rectángulo: esquinas redondeadas 23">
              <a:extLst>
                <a:ext uri="{FF2B5EF4-FFF2-40B4-BE49-F238E27FC236}">
                  <a16:creationId xmlns:a16="http://schemas.microsoft.com/office/drawing/2014/main" id="{626A6750-28AE-E296-9155-51C7F5BFD5B0}"/>
                </a:ext>
              </a:extLst>
            </p:cNvPr>
            <p:cNvSpPr/>
            <p:nvPr/>
          </p:nvSpPr>
          <p:spPr>
            <a:xfrm>
              <a:off x="2781333" y="3321228"/>
              <a:ext cx="865100" cy="865100"/>
            </a:xfrm>
            <a:prstGeom prst="roundRect">
              <a:avLst/>
            </a:prstGeom>
            <a:blipFill>
              <a:blip r:embed="rId20"/>
              <a:stretch>
                <a:fillRect/>
              </a:stretch>
            </a:blipFill>
            <a:ln w="19050" cap="flat" cmpd="sng">
              <a:solidFill>
                <a:schemeClr val="accent6">
                  <a:lumMod val="75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 lang="es-MX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endParaRPr>
            </a:p>
          </p:txBody>
        </p:sp>
        <p:sp>
          <p:nvSpPr>
            <p:cNvPr id="16" name="Rectángulo: esquinas redondeadas 24">
              <a:extLst>
                <a:ext uri="{FF2B5EF4-FFF2-40B4-BE49-F238E27FC236}">
                  <a16:creationId xmlns:a16="http://schemas.microsoft.com/office/drawing/2014/main" id="{F023BE6F-CEC4-8917-1CF0-6F80AB61F583}"/>
                </a:ext>
              </a:extLst>
            </p:cNvPr>
            <p:cNvSpPr/>
            <p:nvPr/>
          </p:nvSpPr>
          <p:spPr>
            <a:xfrm>
              <a:off x="3865713" y="3321228"/>
              <a:ext cx="865100" cy="865100"/>
            </a:xfrm>
            <a:prstGeom prst="roundRect">
              <a:avLst/>
            </a:prstGeom>
            <a:blipFill>
              <a:blip r:embed="rId21"/>
              <a:stretch>
                <a:fillRect/>
              </a:stretch>
            </a:blipFill>
            <a:ln w="19050" cap="flat" cmpd="sng">
              <a:solidFill>
                <a:schemeClr val="accent6">
                  <a:lumMod val="75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 lang="es-MX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endParaRPr>
            </a:p>
          </p:txBody>
        </p:sp>
        <p:sp>
          <p:nvSpPr>
            <p:cNvPr id="18" name="Rectángulo: esquinas redondeadas 25">
              <a:extLst>
                <a:ext uri="{FF2B5EF4-FFF2-40B4-BE49-F238E27FC236}">
                  <a16:creationId xmlns:a16="http://schemas.microsoft.com/office/drawing/2014/main" id="{CD2F618F-E0B0-7745-7CB8-65A7AEF1214F}"/>
                </a:ext>
              </a:extLst>
            </p:cNvPr>
            <p:cNvSpPr/>
            <p:nvPr/>
          </p:nvSpPr>
          <p:spPr>
            <a:xfrm>
              <a:off x="4950093" y="3321228"/>
              <a:ext cx="865100" cy="865100"/>
            </a:xfrm>
            <a:prstGeom prst="roundRect">
              <a:avLst/>
            </a:prstGeom>
            <a:blipFill>
              <a:blip r:embed="rId22"/>
              <a:stretch>
                <a:fillRect/>
              </a:stretch>
            </a:blipFill>
            <a:ln w="19050" cap="flat" cmpd="sng">
              <a:solidFill>
                <a:schemeClr val="accent6">
                  <a:lumMod val="75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 lang="es-MX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endParaRPr>
            </a:p>
          </p:txBody>
        </p:sp>
        <p:sp>
          <p:nvSpPr>
            <p:cNvPr id="20" name="Rectángulo: esquinas redondeadas 26">
              <a:extLst>
                <a:ext uri="{FF2B5EF4-FFF2-40B4-BE49-F238E27FC236}">
                  <a16:creationId xmlns:a16="http://schemas.microsoft.com/office/drawing/2014/main" id="{C31F4930-E053-D162-F802-44C002771928}"/>
                </a:ext>
              </a:extLst>
            </p:cNvPr>
            <p:cNvSpPr/>
            <p:nvPr/>
          </p:nvSpPr>
          <p:spPr>
            <a:xfrm>
              <a:off x="6034471" y="3321228"/>
              <a:ext cx="865100" cy="865100"/>
            </a:xfrm>
            <a:prstGeom prst="roundRect">
              <a:avLst/>
            </a:prstGeom>
            <a:blipFill>
              <a:blip r:embed="rId23"/>
              <a:stretch>
                <a:fillRect/>
              </a:stretch>
            </a:blipFill>
            <a:ln w="19050" cap="flat" cmpd="sng">
              <a:solidFill>
                <a:schemeClr val="accent6">
                  <a:lumMod val="75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 lang="es-MX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endParaRPr>
            </a:p>
          </p:txBody>
        </p:sp>
        <p:sp>
          <p:nvSpPr>
            <p:cNvPr id="23" name="Rectángulo: esquinas redondeadas 27">
              <a:extLst>
                <a:ext uri="{FF2B5EF4-FFF2-40B4-BE49-F238E27FC236}">
                  <a16:creationId xmlns:a16="http://schemas.microsoft.com/office/drawing/2014/main" id="{82EF8074-3CF2-5E5E-26F4-84BE6EC252A5}"/>
                </a:ext>
              </a:extLst>
            </p:cNvPr>
            <p:cNvSpPr/>
            <p:nvPr/>
          </p:nvSpPr>
          <p:spPr>
            <a:xfrm>
              <a:off x="612573" y="3321228"/>
              <a:ext cx="865100" cy="865100"/>
            </a:xfrm>
            <a:prstGeom prst="roundRect">
              <a:avLst/>
            </a:prstGeom>
            <a:blipFill>
              <a:blip r:embed="rId24"/>
              <a:stretch>
                <a:fillRect/>
              </a:stretch>
            </a:blipFill>
            <a:ln w="19050" cap="flat" cmpd="sng">
              <a:solidFill>
                <a:schemeClr val="accent6">
                  <a:lumMod val="75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 lang="es-MX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endParaRPr>
            </a:p>
          </p:txBody>
        </p:sp>
      </p:grpSp>
      <p:grpSp>
        <p:nvGrpSpPr>
          <p:cNvPr id="2" name="Google Shape;123;p6">
            <a:extLst>
              <a:ext uri="{FF2B5EF4-FFF2-40B4-BE49-F238E27FC236}">
                <a16:creationId xmlns:a16="http://schemas.microsoft.com/office/drawing/2014/main" id="{D8BDB626-D977-F482-8064-E5CA2EAC57D6}"/>
              </a:ext>
            </a:extLst>
          </p:cNvPr>
          <p:cNvGrpSpPr/>
          <p:nvPr/>
        </p:nvGrpSpPr>
        <p:grpSpPr>
          <a:xfrm rot="5400000">
            <a:off x="2104244" y="-2088876"/>
            <a:ext cx="1076960" cy="5286687"/>
            <a:chOff x="536" y="2031"/>
            <a:chExt cx="1696" cy="8325"/>
          </a:xfrm>
        </p:grpSpPr>
        <p:sp>
          <p:nvSpPr>
            <p:cNvPr id="3" name="Google Shape;124;p6">
              <a:extLst>
                <a:ext uri="{FF2B5EF4-FFF2-40B4-BE49-F238E27FC236}">
                  <a16:creationId xmlns:a16="http://schemas.microsoft.com/office/drawing/2014/main" id="{5EFEC851-CCF0-16DE-DE72-C38FD3D9B7AF}"/>
                </a:ext>
              </a:extLst>
            </p:cNvPr>
            <p:cNvSpPr txBox="1"/>
            <p:nvPr/>
          </p:nvSpPr>
          <p:spPr>
            <a:xfrm rot="16200000">
              <a:off x="-2697" y="5264"/>
              <a:ext cx="8162" cy="1696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 b="1" i="1">
                  <a:solidFill>
                    <a:srgbClr val="115E21"/>
                  </a:solidFill>
                  <a:latin typeface="Agency FB" panose="020B0503020202020204" pitchFamily="34" charset="0"/>
                  <a:ea typeface="Pacifico"/>
                  <a:cs typeface="Pacifico"/>
                  <a:sym typeface="Pacifico"/>
                </a:rPr>
                <a:t>Impacts on productivity</a:t>
              </a:r>
              <a:br>
                <a:rPr lang="en-US" sz="4800" i="1">
                  <a:solidFill>
                    <a:srgbClr val="115E21"/>
                  </a:solidFill>
                  <a:latin typeface="Mistral" panose="03090702030407020403" pitchFamily="66" charset="0"/>
                  <a:ea typeface="Pacifico"/>
                  <a:cs typeface="Pacifico"/>
                  <a:sym typeface="Pacifico"/>
                </a:rPr>
              </a:br>
              <a:r>
                <a:rPr lang="en-US" sz="2800" i="1">
                  <a:solidFill>
                    <a:srgbClr val="115E21"/>
                  </a:solidFill>
                  <a:latin typeface="Agency FB" panose="020B0503020202020204" pitchFamily="34" charset="0"/>
                  <a:ea typeface="Pacifico"/>
                  <a:cs typeface="Pacifico"/>
                  <a:sym typeface="Pacifico"/>
                </a:rPr>
                <a:t>CONTRIBUTIONS AND ACHIEVEMENTS</a:t>
              </a:r>
              <a:endParaRPr lang="en-US" sz="4000" i="1">
                <a:solidFill>
                  <a:srgbClr val="115E21"/>
                </a:solidFill>
                <a:latin typeface="Agency FB" panose="020B0503020202020204" pitchFamily="34" charset="0"/>
                <a:ea typeface="Pacifico"/>
                <a:cs typeface="Pacifico"/>
                <a:sym typeface="Pacifico"/>
              </a:endParaRPr>
            </a:p>
          </p:txBody>
        </p:sp>
        <p:cxnSp>
          <p:nvCxnSpPr>
            <p:cNvPr id="25" name="Google Shape;125;p6">
              <a:extLst>
                <a:ext uri="{FF2B5EF4-FFF2-40B4-BE49-F238E27FC236}">
                  <a16:creationId xmlns:a16="http://schemas.microsoft.com/office/drawing/2014/main" id="{DA369A06-831F-FC31-8EEF-B69425FFED0B}"/>
                </a:ext>
              </a:extLst>
            </p:cNvPr>
            <p:cNvCxnSpPr/>
            <p:nvPr/>
          </p:nvCxnSpPr>
          <p:spPr>
            <a:xfrm>
              <a:off x="1450" y="2079"/>
              <a:ext cx="0" cy="8277"/>
            </a:xfrm>
            <a:prstGeom prst="straightConnector1">
              <a:avLst/>
            </a:prstGeom>
            <a:noFill/>
            <a:ln w="38100" cap="flat" cmpd="sng">
              <a:solidFill>
                <a:schemeClr val="accent6">
                  <a:lumMod val="75000"/>
                </a:schemeClr>
              </a:solidFill>
              <a:prstDash val="dot"/>
              <a:miter lim="800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cxn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Imagen de la pantalla de un video juego&#10;&#10;Descripción generada automáticamente con confianza baja">
            <a:extLst>
              <a:ext uri="{FF2B5EF4-FFF2-40B4-BE49-F238E27FC236}">
                <a16:creationId xmlns:a16="http://schemas.microsoft.com/office/drawing/2014/main" id="{8DD2DF70-7654-40D2-A4DF-5407660A906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86627"/>
            <a:ext cx="12216046" cy="6645082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7BE181FB-A027-6B77-30B3-EEA0C9074F9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0065" y="3324143"/>
            <a:ext cx="533057" cy="523706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1882BF85-C350-B1B1-4F54-D985AD955DEF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26874" y="2103327"/>
            <a:ext cx="575896" cy="424057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EDD10012-02D5-6534-7C1B-D991E41F918A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-25000"/>
                    </a14:imgEffect>
                    <a14:imgEffect>
                      <a14:saturation sat="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7948" y="2666516"/>
            <a:ext cx="518495" cy="518495"/>
          </a:xfrm>
          <a:prstGeom prst="rect">
            <a:avLst/>
          </a:prstGeom>
        </p:spPr>
      </p:pic>
      <p:sp>
        <p:nvSpPr>
          <p:cNvPr id="21" name="CuadroTexto 20">
            <a:extLst>
              <a:ext uri="{FF2B5EF4-FFF2-40B4-BE49-F238E27FC236}">
                <a16:creationId xmlns:a16="http://schemas.microsoft.com/office/drawing/2014/main" id="{C1F98B9F-ED8A-7B42-C454-B209F778A0B5}"/>
              </a:ext>
            </a:extLst>
          </p:cNvPr>
          <p:cNvSpPr txBox="1"/>
          <p:nvPr/>
        </p:nvSpPr>
        <p:spPr>
          <a:xfrm>
            <a:off x="1920414" y="1366716"/>
            <a:ext cx="48205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800" b="1" dirty="0">
                <a:solidFill>
                  <a:srgbClr val="115E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https://dtaamerica.com/dta-agricola</a:t>
            </a:r>
          </a:p>
        </p:txBody>
      </p:sp>
      <p:pic>
        <p:nvPicPr>
          <p:cNvPr id="23" name="Imagen 22">
            <a:extLst>
              <a:ext uri="{FF2B5EF4-FFF2-40B4-BE49-F238E27FC236}">
                <a16:creationId xmlns:a16="http://schemas.microsoft.com/office/drawing/2014/main" id="{C3A66331-E694-C39A-20B3-BCA494EA23AA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1106" y="1364054"/>
            <a:ext cx="605020" cy="600141"/>
          </a:xfrm>
          <a:prstGeom prst="rect">
            <a:avLst/>
          </a:prstGeom>
        </p:spPr>
      </p:pic>
      <p:sp>
        <p:nvSpPr>
          <p:cNvPr id="26" name="CuadroTexto 25">
            <a:extLst>
              <a:ext uri="{FF2B5EF4-FFF2-40B4-BE49-F238E27FC236}">
                <a16:creationId xmlns:a16="http://schemas.microsoft.com/office/drawing/2014/main" id="{1AA76B78-F3B6-F46B-8C68-172BAB7502AF}"/>
              </a:ext>
            </a:extLst>
          </p:cNvPr>
          <p:cNvSpPr txBox="1"/>
          <p:nvPr/>
        </p:nvSpPr>
        <p:spPr>
          <a:xfrm>
            <a:off x="1920414" y="2022894"/>
            <a:ext cx="3373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800" b="1" dirty="0">
                <a:solidFill>
                  <a:srgbClr val="115E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contact</a:t>
            </a:r>
            <a:r>
              <a:rPr lang="es-MX" sz="2400" b="1" dirty="0">
                <a:solidFill>
                  <a:srgbClr val="115E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@</a:t>
            </a:r>
            <a:r>
              <a:rPr lang="es-MX" sz="2800" b="1" dirty="0">
                <a:solidFill>
                  <a:srgbClr val="115E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dtaamerica.com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E3A0D1C8-ECF2-B3C1-B980-CBEF321032DD}"/>
              </a:ext>
            </a:extLst>
          </p:cNvPr>
          <p:cNvSpPr txBox="1"/>
          <p:nvPr/>
        </p:nvSpPr>
        <p:spPr>
          <a:xfrm>
            <a:off x="1920414" y="2679072"/>
            <a:ext cx="50690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800" b="1" dirty="0">
                <a:solidFill>
                  <a:srgbClr val="115E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https://www.facebook.com/dtaagricola</a:t>
            </a: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B57416AC-1EBA-94A4-F0A3-F8DE048FADD4}"/>
              </a:ext>
            </a:extLst>
          </p:cNvPr>
          <p:cNvSpPr txBox="1"/>
          <p:nvPr/>
        </p:nvSpPr>
        <p:spPr>
          <a:xfrm>
            <a:off x="1920414" y="3335250"/>
            <a:ext cx="21932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800" b="1" dirty="0">
                <a:solidFill>
                  <a:srgbClr val="115E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52 625 152 3176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6DF7839C-9205-A6A7-D154-BD6251237B7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-10000" contrast="6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58766" y="1172874"/>
            <a:ext cx="3036071" cy="3036071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53D2219C-AEE0-E6DE-4F94-8E2875ADC641}"/>
              </a:ext>
            </a:extLst>
          </p:cNvPr>
          <p:cNvPicPr>
            <a:picLocks noChangeAspect="1"/>
          </p:cNvPicPr>
          <p:nvPr/>
        </p:nvPicPr>
        <p:blipFill>
          <a:blip r:embed="rId14">
            <a:biLevel thresh="50000"/>
          </a:blip>
          <a:stretch>
            <a:fillRect/>
          </a:stretch>
        </p:blipFill>
        <p:spPr>
          <a:xfrm>
            <a:off x="5512198" y="5947899"/>
            <a:ext cx="2111244" cy="610556"/>
          </a:xfrm>
          <a:prstGeom prst="rect">
            <a:avLst/>
          </a:prstGeom>
          <a:effectLst>
            <a:glow rad="25400">
              <a:schemeClr val="bg1">
                <a:alpha val="60000"/>
              </a:schemeClr>
            </a:glow>
            <a:outerShdw blurRad="50800" dist="50800" dir="5400000" algn="ctr" rotWithShape="0">
              <a:schemeClr val="bg1">
                <a:alpha val="43000"/>
              </a:schemeClr>
            </a:outerShdw>
          </a:effectLst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CBC80FF9-A1E6-EED8-99CE-F31E074B618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56576" y="37117"/>
            <a:ext cx="3902893" cy="112868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o 4">
            <a:extLst>
              <a:ext uri="{FF2B5EF4-FFF2-40B4-BE49-F238E27FC236}">
                <a16:creationId xmlns:a16="http://schemas.microsoft.com/office/drawing/2014/main" id="{F77791B4-9BA5-83FE-7FBB-5D58668F3918}"/>
              </a:ext>
            </a:extLst>
          </p:cNvPr>
          <p:cNvGrpSpPr/>
          <p:nvPr/>
        </p:nvGrpSpPr>
        <p:grpSpPr>
          <a:xfrm>
            <a:off x="508475" y="403186"/>
            <a:ext cx="6227281" cy="5634591"/>
            <a:chOff x="1248886" y="365760"/>
            <a:chExt cx="6540497" cy="5792893"/>
          </a:xfrm>
          <a:effectLst>
            <a:glow rad="127000">
              <a:schemeClr val="bg1"/>
            </a:glow>
          </a:effectLst>
        </p:grpSpPr>
        <p:pic>
          <p:nvPicPr>
            <p:cNvPr id="8" name="Imagen 7">
              <a:extLst>
                <a:ext uri="{FF2B5EF4-FFF2-40B4-BE49-F238E27FC236}">
                  <a16:creationId xmlns:a16="http://schemas.microsoft.com/office/drawing/2014/main" id="{EDE0EDBC-4A63-C029-59B6-27E761EEBA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589158" y="1387366"/>
              <a:ext cx="3821944" cy="3447393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  <p:graphicFrame>
          <p:nvGraphicFramePr>
            <p:cNvPr id="12" name="Diagrama 11">
              <a:extLst>
                <a:ext uri="{FF2B5EF4-FFF2-40B4-BE49-F238E27FC236}">
                  <a16:creationId xmlns:a16="http://schemas.microsoft.com/office/drawing/2014/main" id="{776A1168-8D64-A613-19F7-114BA04ABB4E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168552709"/>
                </p:ext>
              </p:extLst>
            </p:nvPr>
          </p:nvGraphicFramePr>
          <p:xfrm>
            <a:off x="1248886" y="365760"/>
            <a:ext cx="6540497" cy="5792893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4" r:lo="rId5" r:qs="rId6" r:cs="rId7"/>
            </a:graphicData>
          </a:graphic>
        </p:graphicFrame>
      </p:grpSp>
      <p:grpSp>
        <p:nvGrpSpPr>
          <p:cNvPr id="13" name="Grupo 12">
            <a:extLst>
              <a:ext uri="{FF2B5EF4-FFF2-40B4-BE49-F238E27FC236}">
                <a16:creationId xmlns:a16="http://schemas.microsoft.com/office/drawing/2014/main" id="{A2BA91E8-EFD7-4615-15A5-5CAEB0753BE7}"/>
              </a:ext>
            </a:extLst>
          </p:cNvPr>
          <p:cNvGrpSpPr/>
          <p:nvPr/>
        </p:nvGrpSpPr>
        <p:grpSpPr>
          <a:xfrm>
            <a:off x="7170383" y="1583444"/>
            <a:ext cx="4431581" cy="2980047"/>
            <a:chOff x="8142302" y="3377670"/>
            <a:chExt cx="4383070" cy="2820999"/>
          </a:xfrm>
          <a:effectLst>
            <a:glow rad="101600">
              <a:schemeClr val="bg1">
                <a:alpha val="60000"/>
              </a:schemeClr>
            </a:glow>
          </a:effectLst>
        </p:grpSpPr>
        <p:sp>
          <p:nvSpPr>
            <p:cNvPr id="17" name="Google Shape;70;p2">
              <a:extLst>
                <a:ext uri="{FF2B5EF4-FFF2-40B4-BE49-F238E27FC236}">
                  <a16:creationId xmlns:a16="http://schemas.microsoft.com/office/drawing/2014/main" id="{25FCD91C-391E-CB9A-21B0-8836E3169817}"/>
                </a:ext>
              </a:extLst>
            </p:cNvPr>
            <p:cNvSpPr txBox="1"/>
            <p:nvPr/>
          </p:nvSpPr>
          <p:spPr>
            <a:xfrm>
              <a:off x="9689346" y="4358112"/>
              <a:ext cx="2669321" cy="1485848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MX" sz="9600" b="1" dirty="0">
                  <a:solidFill>
                    <a:srgbClr val="C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  <a:ea typeface="Quattrocento Sans" panose="020B0502050000020003"/>
                  <a:cs typeface="Quattrocento Sans" panose="020B0502050000020003"/>
                  <a:sym typeface="Quattrocento Sans" panose="020B0502050000020003"/>
                </a:rPr>
                <a:t>57</a:t>
              </a:r>
              <a:r>
                <a:rPr lang="es-MX" sz="9600" b="1" dirty="0">
                  <a:solidFill>
                    <a:srgbClr val="C00000"/>
                  </a:solidFill>
                  <a:latin typeface="Agency FB" panose="020B0503020202020204" pitchFamily="34" charset="0"/>
                  <a:ea typeface="Quattrocento Sans" panose="020B0502050000020003"/>
                  <a:cs typeface="Quattrocento Sans" panose="020B0502050000020003"/>
                  <a:sym typeface="Quattrocento Sans" panose="020B0502050000020003"/>
                </a:rPr>
                <a:t>%</a:t>
              </a:r>
              <a:endParaRPr lang="es-MX" sz="2400" dirty="0">
                <a:solidFill>
                  <a:srgbClr val="C00000"/>
                </a:solidFill>
                <a:latin typeface="Agency FB" panose="020B0503020202020204" pitchFamily="34" charset="0"/>
                <a:ea typeface="Quattrocento Sans" panose="020B0502050000020003"/>
                <a:cs typeface="Quattrocento Sans" panose="020B0502050000020003"/>
                <a:sym typeface="Quattrocento Sans" panose="020B0502050000020003"/>
              </a:endParaRPr>
            </a:p>
          </p:txBody>
        </p:sp>
        <p:pic>
          <p:nvPicPr>
            <p:cNvPr id="18" name="Google Shape;107;p5">
              <a:extLst>
                <a:ext uri="{FF2B5EF4-FFF2-40B4-BE49-F238E27FC236}">
                  <a16:creationId xmlns:a16="http://schemas.microsoft.com/office/drawing/2014/main" id="{3EF89D7E-3A02-3CC9-5B59-CFB290A0224C}"/>
                </a:ext>
              </a:extLst>
            </p:cNvPr>
            <p:cNvPicPr preferRelativeResize="0"/>
            <p:nvPr/>
          </p:nvPicPr>
          <p:blipFill rotWithShape="1">
            <a:blip r:embed="rId9" cstate="screen">
              <a:duotone>
                <a:prstClr val="black"/>
                <a:srgbClr val="FF0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bright="-20000" contrast="-40000"/>
                      </a14:imgEffect>
                      <a14:imgEffect>
                        <a14:colorTemperature colorTemp="112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>
            <a:xfrm>
              <a:off x="8269984" y="4642070"/>
              <a:ext cx="1415095" cy="1415094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9" name="Google Shape;70;p2">
              <a:extLst>
                <a:ext uri="{FF2B5EF4-FFF2-40B4-BE49-F238E27FC236}">
                  <a16:creationId xmlns:a16="http://schemas.microsoft.com/office/drawing/2014/main" id="{CD3A75BD-BD9F-68F8-2BE2-DF748A7DF2AF}"/>
                </a:ext>
              </a:extLst>
            </p:cNvPr>
            <p:cNvSpPr txBox="1"/>
            <p:nvPr/>
          </p:nvSpPr>
          <p:spPr>
            <a:xfrm>
              <a:off x="9548791" y="5470332"/>
              <a:ext cx="2976581" cy="728337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MX" sz="4400" b="1" dirty="0">
                  <a:solidFill>
                    <a:srgbClr val="C00000"/>
                  </a:solidFill>
                  <a:latin typeface="Agency FB" panose="020B0503020202020204" pitchFamily="34" charset="0"/>
                </a:rPr>
                <a:t>is wasted</a:t>
              </a:r>
            </a:p>
          </p:txBody>
        </p:sp>
        <p:sp>
          <p:nvSpPr>
            <p:cNvPr id="20" name="Google Shape;70;p2">
              <a:extLst>
                <a:ext uri="{FF2B5EF4-FFF2-40B4-BE49-F238E27FC236}">
                  <a16:creationId xmlns:a16="http://schemas.microsoft.com/office/drawing/2014/main" id="{DB776FE6-5B29-34F9-0271-55C52A726172}"/>
                </a:ext>
              </a:extLst>
            </p:cNvPr>
            <p:cNvSpPr txBox="1"/>
            <p:nvPr/>
          </p:nvSpPr>
          <p:spPr>
            <a:xfrm>
              <a:off x="8142302" y="3377670"/>
              <a:ext cx="4297766" cy="1077957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MX" sz="3200" dirty="0">
                  <a:solidFill>
                    <a:srgbClr val="C00000"/>
                  </a:solidFill>
                  <a:latin typeface="Agency FB" panose="020B0503020202020204" pitchFamily="34" charset="0"/>
                  <a:sym typeface="Quattrocento Sans" panose="020B0502050000020003"/>
                </a:rPr>
                <a:t>Agriculture consumes </a:t>
              </a:r>
              <a:r>
                <a:rPr lang="es-MX" sz="3600" b="1" dirty="0">
                  <a:solidFill>
                    <a:srgbClr val="C00000"/>
                  </a:solidFill>
                  <a:latin typeface="Agency FB" panose="020B0503020202020204" pitchFamily="34" charset="0"/>
                  <a:sym typeface="Quattrocento Sans" panose="020B0502050000020003"/>
                </a:rPr>
                <a:t>70%</a:t>
              </a:r>
              <a:r>
                <a:rPr lang="es-MX" sz="3200" dirty="0">
                  <a:solidFill>
                    <a:srgbClr val="C00000"/>
                  </a:solidFill>
                  <a:latin typeface="Agency FB" panose="020B0503020202020204" pitchFamily="34" charset="0"/>
                  <a:sym typeface="Quattrocento Sans" panose="020B0502050000020003"/>
                </a:rPr>
                <a:t> of drinking water, but more than </a:t>
              </a:r>
              <a:endParaRPr lang="es-MX" sz="1800" dirty="0">
                <a:solidFill>
                  <a:srgbClr val="C00000"/>
                </a:solidFill>
                <a:latin typeface="Agency FB" panose="020B0503020202020204" pitchFamily="34" charset="0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81657D53-7A6E-86E1-5752-76C5CCA138D2}"/>
              </a:ext>
            </a:extLst>
          </p:cNvPr>
          <p:cNvSpPr txBox="1"/>
          <p:nvPr/>
        </p:nvSpPr>
        <p:spPr>
          <a:xfrm>
            <a:off x="658994" y="356064"/>
            <a:ext cx="7925875" cy="2369839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None/>
              <a:defRPr sz="2000" b="1">
                <a:solidFill>
                  <a:schemeClr val="accent6">
                    <a:lumMod val="75000"/>
                  </a:schemeClr>
                </a:solidFill>
                <a:latin typeface="Arial Black"/>
                <a:ea typeface="Arial Black"/>
                <a:cs typeface="Arial Black"/>
              </a:defRPr>
            </a:lvl1pPr>
          </a:lstStyle>
          <a:p>
            <a:pPr algn="l"/>
            <a:r>
              <a:rPr lang="es-MX" sz="4000" b="0" dirty="0">
                <a:solidFill>
                  <a:srgbClr val="115E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Technological problems:</a:t>
            </a:r>
          </a:p>
          <a:p>
            <a:pPr marL="571500" indent="-571500" algn="l">
              <a:buFont typeface="Wingdings" pitchFamily="2" charset="2"/>
              <a:buChar char="ü"/>
            </a:pPr>
            <a:r>
              <a:rPr lang="es-MX" sz="3600" b="0" dirty="0">
                <a:solidFill>
                  <a:srgbClr val="115E21"/>
                </a:solidFill>
                <a:latin typeface="Agency FB" panose="020B0503020202020204" pitchFamily="34" charset="0"/>
              </a:rPr>
              <a:t>Blockage in the ducts</a:t>
            </a:r>
          </a:p>
          <a:p>
            <a:pPr marL="571500" indent="-571500" algn="l">
              <a:buFont typeface="Wingdings" pitchFamily="2" charset="2"/>
              <a:buChar char="ü"/>
            </a:pPr>
            <a:r>
              <a:rPr lang="es-MX" sz="3600" b="0" dirty="0">
                <a:solidFill>
                  <a:srgbClr val="115E21"/>
                </a:solidFill>
                <a:latin typeface="Agency FB" panose="020B0503020202020204" pitchFamily="34" charset="0"/>
              </a:rPr>
              <a:t>Pump and motor breakdowns</a:t>
            </a:r>
          </a:p>
          <a:p>
            <a:pPr marL="571500" indent="-571500" algn="l">
              <a:buFont typeface="Wingdings" pitchFamily="2" charset="2"/>
              <a:buChar char="ü"/>
            </a:pPr>
            <a:r>
              <a:rPr lang="es-MX" sz="3600" b="0" dirty="0">
                <a:solidFill>
                  <a:srgbClr val="115E21"/>
                </a:solidFill>
                <a:latin typeface="Agency FB" panose="020B0503020202020204" pitchFamily="34" charset="0"/>
              </a:rPr>
              <a:t>Old equipment or with adaptations</a:t>
            </a:r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F2F3C0D1-CF10-7F52-0B92-F878066257A8}"/>
              </a:ext>
            </a:extLst>
          </p:cNvPr>
          <p:cNvGrpSpPr/>
          <p:nvPr/>
        </p:nvGrpSpPr>
        <p:grpSpPr>
          <a:xfrm>
            <a:off x="674575" y="3207739"/>
            <a:ext cx="2799651" cy="3013979"/>
            <a:chOff x="856236" y="966470"/>
            <a:chExt cx="3981450" cy="4286250"/>
          </a:xfrm>
        </p:grpSpPr>
        <p:pic>
          <p:nvPicPr>
            <p:cNvPr id="4" name="Imagen 3">
              <a:extLst>
                <a:ext uri="{FF2B5EF4-FFF2-40B4-BE49-F238E27FC236}">
                  <a16:creationId xmlns:a16="http://schemas.microsoft.com/office/drawing/2014/main" id="{4542D019-2F50-6909-FA55-A664AD406AE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856236" y="966470"/>
              <a:ext cx="3981450" cy="4286250"/>
            </a:xfrm>
            <a:prstGeom prst="rect">
              <a:avLst/>
            </a:prstGeom>
          </p:spPr>
        </p:pic>
        <p:sp>
          <p:nvSpPr>
            <p:cNvPr id="6" name="CuadroTexto 5">
              <a:extLst>
                <a:ext uri="{FF2B5EF4-FFF2-40B4-BE49-F238E27FC236}">
                  <a16:creationId xmlns:a16="http://schemas.microsoft.com/office/drawing/2014/main" id="{A004C57F-DFBD-4F7D-9CEA-D7C5B8287B70}"/>
                </a:ext>
              </a:extLst>
            </p:cNvPr>
            <p:cNvSpPr txBox="1"/>
            <p:nvPr/>
          </p:nvSpPr>
          <p:spPr>
            <a:xfrm rot="647627">
              <a:off x="2645162" y="1462198"/>
              <a:ext cx="1985179" cy="118178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</a:rPr>
                <a:t>Principales problemas</a:t>
              </a:r>
            </a:p>
          </p:txBody>
        </p:sp>
      </p:grpSp>
      <p:pic>
        <p:nvPicPr>
          <p:cNvPr id="7" name="Imagen 6">
            <a:extLst>
              <a:ext uri="{FF2B5EF4-FFF2-40B4-BE49-F238E27FC236}">
                <a16:creationId xmlns:a16="http://schemas.microsoft.com/office/drawing/2014/main" id="{4C75ECC8-D620-A343-87C8-2B20EB12205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58175" y="1063766"/>
            <a:ext cx="3839694" cy="189296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0C0334E2-374E-21F3-DCBE-7658870AE0BB}"/>
              </a:ext>
            </a:extLst>
          </p:cNvPr>
          <p:cNvSpPr txBox="1"/>
          <p:nvPr/>
        </p:nvSpPr>
        <p:spPr>
          <a:xfrm>
            <a:off x="4070833" y="2893389"/>
            <a:ext cx="7744933" cy="3308558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None/>
              <a:defRPr sz="2000" b="1">
                <a:solidFill>
                  <a:schemeClr val="accent6">
                    <a:lumMod val="75000"/>
                  </a:schemeClr>
                </a:solidFill>
                <a:latin typeface="Arial Black"/>
                <a:ea typeface="Arial Black"/>
                <a:cs typeface="Arial Black"/>
              </a:defRPr>
            </a:lvl1pPr>
          </a:lstStyle>
          <a:p>
            <a:pPr algn="l">
              <a:spcBef>
                <a:spcPts val="600"/>
              </a:spcBef>
            </a:pPr>
            <a:r>
              <a:rPr lang="es-MX" sz="4000" b="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Methodological problems:</a:t>
            </a:r>
          </a:p>
          <a:p>
            <a:pPr marL="571500" indent="-571500" algn="l">
              <a:spcBef>
                <a:spcPts val="600"/>
              </a:spcBef>
              <a:buFont typeface="Wingdings" pitchFamily="2" charset="2"/>
              <a:buChar char="ü"/>
            </a:pPr>
            <a:r>
              <a:rPr lang="es-MX" sz="3600" b="0" dirty="0">
                <a:solidFill>
                  <a:srgbClr val="FF0000"/>
                </a:solidFill>
                <a:latin typeface="Agency FB" panose="020B0503020202020204" pitchFamily="34" charset="0"/>
              </a:rPr>
              <a:t>Ignore the water needs of the crop</a:t>
            </a:r>
          </a:p>
          <a:p>
            <a:pPr marL="571500" indent="-571500" algn="l">
              <a:spcBef>
                <a:spcPts val="600"/>
              </a:spcBef>
              <a:buFont typeface="Wingdings" pitchFamily="2" charset="2"/>
              <a:buChar char="ü"/>
            </a:pPr>
            <a:r>
              <a:rPr lang="es-MX" sz="3600" b="0" dirty="0">
                <a:solidFill>
                  <a:srgbClr val="FF0000"/>
                </a:solidFill>
                <a:latin typeface="Agency FB" panose="020B0503020202020204" pitchFamily="34" charset="0"/>
              </a:rPr>
              <a:t>Inclusion of soil characteristics</a:t>
            </a:r>
          </a:p>
          <a:p>
            <a:pPr marL="571500" indent="-571500" algn="l">
              <a:spcBef>
                <a:spcPts val="600"/>
              </a:spcBef>
              <a:buFont typeface="Wingdings" pitchFamily="2" charset="2"/>
              <a:buChar char="ü"/>
            </a:pPr>
            <a:r>
              <a:rPr lang="es-MX" sz="3600" b="0" dirty="0">
                <a:solidFill>
                  <a:srgbClr val="FF0000"/>
                </a:solidFill>
                <a:latin typeface="Agency FB" panose="020B0503020202020204" pitchFamily="34" charset="0"/>
              </a:rPr>
              <a:t>Not applying sustainable irrigation practices</a:t>
            </a:r>
          </a:p>
          <a:p>
            <a:pPr marL="571500" indent="-571500" algn="l">
              <a:spcBef>
                <a:spcPts val="600"/>
              </a:spcBef>
              <a:buFont typeface="Wingdings" pitchFamily="2" charset="2"/>
              <a:buChar char="ü"/>
            </a:pPr>
            <a:r>
              <a:rPr lang="es-MX" sz="3600" b="0" dirty="0">
                <a:solidFill>
                  <a:srgbClr val="FF0000"/>
                </a:solidFill>
                <a:latin typeface="Agency FB" panose="020B0503020202020204" pitchFamily="34" charset="0"/>
              </a:rPr>
              <a:t>Not having an automated irrigation system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B92A89D5-2B62-38F3-D88B-F07F7E787B8C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>
          <a:xfrm>
            <a:off x="5986463" y="508524"/>
            <a:ext cx="2784923" cy="1632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8259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Una captura de pantalla de un videojuego&#10;&#10;Descripción generada automáticamente con confianza media">
            <a:extLst>
              <a:ext uri="{FF2B5EF4-FFF2-40B4-BE49-F238E27FC236}">
                <a16:creationId xmlns:a16="http://schemas.microsoft.com/office/drawing/2014/main" id="{DDE29E93-F4D6-D0F8-4214-AFBA697A9F9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510" y="-80891"/>
            <a:ext cx="12181490" cy="6647771"/>
          </a:xfrm>
          <a:prstGeom prst="rect">
            <a:avLst/>
          </a:prstGeom>
        </p:spPr>
      </p:pic>
      <p:grpSp>
        <p:nvGrpSpPr>
          <p:cNvPr id="5" name="Grupo 4">
            <a:extLst>
              <a:ext uri="{FF2B5EF4-FFF2-40B4-BE49-F238E27FC236}">
                <a16:creationId xmlns:a16="http://schemas.microsoft.com/office/drawing/2014/main" id="{DAFDBD08-B03A-EA5F-35C4-3A96CD4C8873}"/>
              </a:ext>
            </a:extLst>
          </p:cNvPr>
          <p:cNvGrpSpPr/>
          <p:nvPr/>
        </p:nvGrpSpPr>
        <p:grpSpPr>
          <a:xfrm>
            <a:off x="1140599" y="452997"/>
            <a:ext cx="9910801" cy="2866491"/>
            <a:chOff x="1140599" y="538725"/>
            <a:chExt cx="9910801" cy="2866491"/>
          </a:xfrm>
        </p:grpSpPr>
        <p:sp>
          <p:nvSpPr>
            <p:cNvPr id="11" name="CuadroTexto 10">
              <a:extLst>
                <a:ext uri="{FF2B5EF4-FFF2-40B4-BE49-F238E27FC236}">
                  <a16:creationId xmlns:a16="http://schemas.microsoft.com/office/drawing/2014/main" id="{5AED32E5-00F8-E3B5-0341-DF52FDE40D75}"/>
                </a:ext>
              </a:extLst>
            </p:cNvPr>
            <p:cNvSpPr txBox="1"/>
            <p:nvPr/>
          </p:nvSpPr>
          <p:spPr>
            <a:xfrm>
              <a:off x="1140599" y="542934"/>
              <a:ext cx="9910801" cy="2862282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45700" rIns="91425" bIns="4570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0" indent="0" algn="ctr">
                <a:buNone/>
                <a:defRPr sz="2000" b="1">
                  <a:solidFill>
                    <a:schemeClr val="accent6">
                      <a:lumMod val="75000"/>
                    </a:schemeClr>
                  </a:solidFill>
                  <a:latin typeface="Arial Black"/>
                  <a:ea typeface="Arial Black"/>
                  <a:cs typeface="Arial Black"/>
                </a:defRPr>
              </a:lvl1pPr>
            </a:lstStyle>
            <a:p>
              <a:pPr algn="just"/>
              <a:r>
                <a:rPr lang="en-US" sz="3700" dirty="0">
                  <a:solidFill>
                    <a:srgbClr val="115E21"/>
                  </a:solidFill>
                  <a:latin typeface="Agency FB" panose="020B0503020202020204" pitchFamily="34" charset="0"/>
                </a:rPr>
                <a:t>In                 believe that it is possible to increase productivity without excesses in natural resources.</a:t>
              </a:r>
            </a:p>
            <a:p>
              <a:pPr marL="450850" marR="0" lvl="0" indent="-450850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Wingdings" panose="05000000000000000000" pitchFamily="2" charset="2"/>
                <a:buChar char="ü"/>
                <a:tabLst/>
                <a:defRPr/>
              </a:pPr>
              <a:r>
                <a:rPr kumimoji="0" lang="en-US" sz="3200" b="0" i="0" u="none" strike="noStrike" kern="0" cap="none" spc="0" normalizeH="0" baseline="0" noProof="0" dirty="0">
                  <a:ln>
                    <a:noFill/>
                  </a:ln>
                  <a:solidFill>
                    <a:srgbClr val="115E21"/>
                  </a:solidFill>
                  <a:effectLst/>
                  <a:uLnTx/>
                  <a:uFillTx/>
                  <a:latin typeface="Agency FB" panose="020B0503020202020204" pitchFamily="34" charset="0"/>
                  <a:cs typeface="Arial"/>
                  <a:sym typeface="Arial"/>
                </a:rPr>
                <a:t>Simple, easy to use and affordable product.</a:t>
              </a:r>
            </a:p>
            <a:p>
              <a:pPr marL="450850" marR="0" lvl="0" indent="-450850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Wingdings" panose="05000000000000000000" pitchFamily="2" charset="2"/>
                <a:buChar char="ü"/>
                <a:tabLst/>
                <a:defRPr/>
              </a:pPr>
              <a:r>
                <a:rPr lang="en-US" sz="3200" b="0" dirty="0">
                  <a:solidFill>
                    <a:srgbClr val="115E21"/>
                  </a:solidFill>
                  <a:latin typeface="Agency FB" panose="020B0503020202020204" pitchFamily="34" charset="0"/>
                  <a:cs typeface="Arial"/>
                </a:rPr>
                <a:t>Real-time monitoring and control of all your irrigation systems in the palm of your hand.</a:t>
              </a:r>
            </a:p>
          </p:txBody>
        </p:sp>
        <p:pic>
          <p:nvPicPr>
            <p:cNvPr id="4" name="Imagen 3">
              <a:extLst>
                <a:ext uri="{FF2B5EF4-FFF2-40B4-BE49-F238E27FC236}">
                  <a16:creationId xmlns:a16="http://schemas.microsoft.com/office/drawing/2014/main" id="{F3FD227F-F2DA-0C2B-C2D3-81AC464BCAE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3040"/>
                      </a14:imgEffect>
                      <a14:imgEffect>
                        <a14:brightnessContrast bright="-13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670397" y="538725"/>
              <a:ext cx="2999492" cy="7986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170241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o 9">
            <a:extLst>
              <a:ext uri="{FF2B5EF4-FFF2-40B4-BE49-F238E27FC236}">
                <a16:creationId xmlns:a16="http://schemas.microsoft.com/office/drawing/2014/main" id="{AB93639F-65F7-04EA-B63F-1EB10E083164}"/>
              </a:ext>
            </a:extLst>
          </p:cNvPr>
          <p:cNvGrpSpPr/>
          <p:nvPr/>
        </p:nvGrpSpPr>
        <p:grpSpPr>
          <a:xfrm>
            <a:off x="-66666" y="-18108"/>
            <a:ext cx="6162665" cy="1076960"/>
            <a:chOff x="-66665" y="-18108"/>
            <a:chExt cx="5352732" cy="1076960"/>
          </a:xfrm>
        </p:grpSpPr>
        <p:sp>
          <p:nvSpPr>
            <p:cNvPr id="12" name="Google Shape;124;p6">
              <a:extLst>
                <a:ext uri="{FF2B5EF4-FFF2-40B4-BE49-F238E27FC236}">
                  <a16:creationId xmlns:a16="http://schemas.microsoft.com/office/drawing/2014/main" id="{1FC94CEC-CB72-2963-C42D-034999F8DC1E}"/>
                </a:ext>
              </a:extLst>
            </p:cNvPr>
            <p:cNvSpPr txBox="1"/>
            <p:nvPr/>
          </p:nvSpPr>
          <p:spPr>
            <a:xfrm>
              <a:off x="102890" y="-18108"/>
              <a:ext cx="5183177" cy="1076960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 b="1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  <a:t>Our proposal</a:t>
              </a:r>
              <a:br>
                <a:rPr lang="en-US" sz="3600" b="1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</a:br>
              <a:r>
                <a:rPr lang="en-US" sz="2800" i="1" dirty="0">
                  <a:solidFill>
                    <a:srgbClr val="115E21"/>
                  </a:solidFill>
                  <a:latin typeface="Agency FB" panose="020B0503020202020204" pitchFamily="34" charset="0"/>
                  <a:ea typeface="Pacifico"/>
                  <a:cs typeface="Pacifico"/>
                  <a:sym typeface="Pacifico"/>
                </a:rPr>
                <a:t>MODULAR TECHNOLOGICAL SOLUTION</a:t>
              </a:r>
              <a:endParaRPr lang="en-US" sz="4000" i="1" dirty="0">
                <a:solidFill>
                  <a:srgbClr val="115E21"/>
                </a:solidFill>
                <a:latin typeface="Agency FB" panose="020B0503020202020204" pitchFamily="34" charset="0"/>
                <a:ea typeface="Pacifico"/>
                <a:cs typeface="Pacifico"/>
                <a:sym typeface="Pacifico"/>
              </a:endParaRPr>
            </a:p>
          </p:txBody>
        </p:sp>
        <p:cxnSp>
          <p:nvCxnSpPr>
            <p:cNvPr id="13" name="Google Shape;125;p6">
              <a:extLst>
                <a:ext uri="{FF2B5EF4-FFF2-40B4-BE49-F238E27FC236}">
                  <a16:creationId xmlns:a16="http://schemas.microsoft.com/office/drawing/2014/main" id="{3A03BC39-E866-7645-91BE-8F8FBE8968B9}"/>
                </a:ext>
              </a:extLst>
            </p:cNvPr>
            <p:cNvCxnSpPr/>
            <p:nvPr/>
          </p:nvCxnSpPr>
          <p:spPr>
            <a:xfrm rot="5400000">
              <a:off x="2021339" y="-1504132"/>
              <a:ext cx="0" cy="4176007"/>
            </a:xfrm>
            <a:prstGeom prst="straightConnector1">
              <a:avLst/>
            </a:prstGeom>
            <a:noFill/>
            <a:ln w="38100" cap="flat" cmpd="sng">
              <a:solidFill>
                <a:srgbClr val="115E21"/>
              </a:solidFill>
              <a:prstDash val="dot"/>
              <a:miter lim="800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cxnSp>
      </p:grpSp>
      <p:grpSp>
        <p:nvGrpSpPr>
          <p:cNvPr id="49" name="Grupo 48">
            <a:extLst>
              <a:ext uri="{FF2B5EF4-FFF2-40B4-BE49-F238E27FC236}">
                <a16:creationId xmlns:a16="http://schemas.microsoft.com/office/drawing/2014/main" id="{35FE332F-B618-C040-E6C2-85FEA3B57990}"/>
              </a:ext>
            </a:extLst>
          </p:cNvPr>
          <p:cNvGrpSpPr/>
          <p:nvPr/>
        </p:nvGrpSpPr>
        <p:grpSpPr>
          <a:xfrm>
            <a:off x="188233" y="958174"/>
            <a:ext cx="11846600" cy="5377215"/>
            <a:chOff x="188233" y="958174"/>
            <a:chExt cx="11846600" cy="5377215"/>
          </a:xfrm>
        </p:grpSpPr>
        <p:pic>
          <p:nvPicPr>
            <p:cNvPr id="18" name="Imagen 17">
              <a:extLst>
                <a:ext uri="{FF2B5EF4-FFF2-40B4-BE49-F238E27FC236}">
                  <a16:creationId xmlns:a16="http://schemas.microsoft.com/office/drawing/2014/main" id="{F69A2232-0E98-86CA-982B-BE4430FD93B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80505" y="4990578"/>
              <a:ext cx="4649369" cy="1344811"/>
            </a:xfrm>
            <a:prstGeom prst="rect">
              <a:avLst/>
            </a:prstGeom>
            <a:effectLst>
              <a:glow rad="12700">
                <a:schemeClr val="bg1">
                  <a:alpha val="55035"/>
                </a:schemeClr>
              </a:glow>
            </a:effectLst>
          </p:spPr>
        </p:pic>
        <p:grpSp>
          <p:nvGrpSpPr>
            <p:cNvPr id="55" name="Grupo 54">
              <a:extLst>
                <a:ext uri="{FF2B5EF4-FFF2-40B4-BE49-F238E27FC236}">
                  <a16:creationId xmlns:a16="http://schemas.microsoft.com/office/drawing/2014/main" id="{481F45D1-81FB-F380-B7FD-905AE6F78DAF}"/>
                </a:ext>
              </a:extLst>
            </p:cNvPr>
            <p:cNvGrpSpPr/>
            <p:nvPr/>
          </p:nvGrpSpPr>
          <p:grpSpPr>
            <a:xfrm>
              <a:off x="188233" y="1554288"/>
              <a:ext cx="11846600" cy="3476892"/>
              <a:chOff x="345400" y="1125658"/>
              <a:chExt cx="11846600" cy="3476892"/>
            </a:xfrm>
          </p:grpSpPr>
          <p:grpSp>
            <p:nvGrpSpPr>
              <p:cNvPr id="26" name="Grupo 25">
                <a:extLst>
                  <a:ext uri="{FF2B5EF4-FFF2-40B4-BE49-F238E27FC236}">
                    <a16:creationId xmlns:a16="http://schemas.microsoft.com/office/drawing/2014/main" id="{31F26DDA-E083-5A12-2118-1A1C4D797C5A}"/>
                  </a:ext>
                </a:extLst>
              </p:cNvPr>
              <p:cNvGrpSpPr/>
              <p:nvPr/>
            </p:nvGrpSpPr>
            <p:grpSpPr>
              <a:xfrm>
                <a:off x="345400" y="3455926"/>
                <a:ext cx="11846600" cy="659661"/>
                <a:chOff x="236950" y="4478858"/>
                <a:chExt cx="11846600" cy="659661"/>
              </a:xfrm>
              <a:gradFill flip="none" rotWithShape="1">
                <a:gsLst>
                  <a:gs pos="0">
                    <a:srgbClr val="00B050">
                      <a:tint val="66000"/>
                      <a:satMod val="160000"/>
                    </a:srgbClr>
                  </a:gs>
                  <a:gs pos="50000">
                    <a:srgbClr val="00B050">
                      <a:tint val="44500"/>
                      <a:satMod val="160000"/>
                    </a:srgbClr>
                  </a:gs>
                  <a:gs pos="100000">
                    <a:srgbClr val="00B050">
                      <a:tint val="23500"/>
                      <a:satMod val="160000"/>
                    </a:srgbClr>
                  </a:gs>
                </a:gsLst>
                <a:lin ang="10800000" scaled="1"/>
                <a:tileRect/>
              </a:gradFill>
            </p:grpSpPr>
            <p:sp>
              <p:nvSpPr>
                <p:cNvPr id="14" name="Cheurón 13">
                  <a:extLst>
                    <a:ext uri="{FF2B5EF4-FFF2-40B4-BE49-F238E27FC236}">
                      <a16:creationId xmlns:a16="http://schemas.microsoft.com/office/drawing/2014/main" id="{85049F5D-74D9-075B-5FFC-B1D3B5B800B3}"/>
                    </a:ext>
                  </a:extLst>
                </p:cNvPr>
                <p:cNvSpPr/>
                <p:nvPr/>
              </p:nvSpPr>
              <p:spPr>
                <a:xfrm>
                  <a:off x="236950" y="4478858"/>
                  <a:ext cx="2558095" cy="659661"/>
                </a:xfrm>
                <a:prstGeom prst="chevron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" name="Cheurón 15">
                  <a:extLst>
                    <a:ext uri="{FF2B5EF4-FFF2-40B4-BE49-F238E27FC236}">
                      <a16:creationId xmlns:a16="http://schemas.microsoft.com/office/drawing/2014/main" id="{0CEB884A-1579-1E5B-4A30-4EDDB1854FC8}"/>
                    </a:ext>
                  </a:extLst>
                </p:cNvPr>
                <p:cNvSpPr/>
                <p:nvPr/>
              </p:nvSpPr>
              <p:spPr>
                <a:xfrm>
                  <a:off x="2559076" y="4478858"/>
                  <a:ext cx="2558095" cy="659661"/>
                </a:xfrm>
                <a:prstGeom prst="chevron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" name="Cheurón 16">
                  <a:extLst>
                    <a:ext uri="{FF2B5EF4-FFF2-40B4-BE49-F238E27FC236}">
                      <a16:creationId xmlns:a16="http://schemas.microsoft.com/office/drawing/2014/main" id="{9DC83FBE-8434-7704-1F15-2D6F4474B1DF}"/>
                    </a:ext>
                  </a:extLst>
                </p:cNvPr>
                <p:cNvSpPr/>
                <p:nvPr/>
              </p:nvSpPr>
              <p:spPr>
                <a:xfrm>
                  <a:off x="4881202" y="4478858"/>
                  <a:ext cx="2558095" cy="659661"/>
                </a:xfrm>
                <a:prstGeom prst="chevron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" name="Cheurón 23">
                  <a:extLst>
                    <a:ext uri="{FF2B5EF4-FFF2-40B4-BE49-F238E27FC236}">
                      <a16:creationId xmlns:a16="http://schemas.microsoft.com/office/drawing/2014/main" id="{66A7D1C0-5C10-98D4-DDB6-B43013E954C9}"/>
                    </a:ext>
                  </a:extLst>
                </p:cNvPr>
                <p:cNvSpPr/>
                <p:nvPr/>
              </p:nvSpPr>
              <p:spPr>
                <a:xfrm>
                  <a:off x="7203328" y="4478858"/>
                  <a:ext cx="2558095" cy="659661"/>
                </a:xfrm>
                <a:prstGeom prst="chevron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5" name="Cheurón 24">
                  <a:extLst>
                    <a:ext uri="{FF2B5EF4-FFF2-40B4-BE49-F238E27FC236}">
                      <a16:creationId xmlns:a16="http://schemas.microsoft.com/office/drawing/2014/main" id="{378E8672-0650-0FA1-3E2A-467A7EEAB463}"/>
                    </a:ext>
                  </a:extLst>
                </p:cNvPr>
                <p:cNvSpPr/>
                <p:nvPr/>
              </p:nvSpPr>
              <p:spPr>
                <a:xfrm>
                  <a:off x="9525455" y="4478858"/>
                  <a:ext cx="2558095" cy="659661"/>
                </a:xfrm>
                <a:prstGeom prst="chevron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5" name="Grupo 4"/>
              <p:cNvGrpSpPr/>
              <p:nvPr/>
            </p:nvGrpSpPr>
            <p:grpSpPr>
              <a:xfrm rot="970975">
                <a:off x="7901203" y="3086638"/>
                <a:ext cx="1262439" cy="1208898"/>
                <a:chOff x="1616731" y="1472725"/>
                <a:chExt cx="4950705" cy="4740744"/>
              </a:xfrm>
            </p:grpSpPr>
            <p:pic>
              <p:nvPicPr>
                <p:cNvPr id="7" name="Imagen 6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 rot="907819">
                  <a:off x="4298988" y="1598950"/>
                  <a:ext cx="2268448" cy="4612295"/>
                </a:xfrm>
                <a:prstGeom prst="rect">
                  <a:avLst/>
                </a:prstGeom>
              </p:spPr>
            </p:pic>
            <p:pic>
              <p:nvPicPr>
                <p:cNvPr id="8" name="Imagen 7"/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998055" y="1472725"/>
                  <a:ext cx="2213138" cy="4621499"/>
                </a:xfrm>
                <a:prstGeom prst="rect">
                  <a:avLst/>
                </a:prstGeom>
              </p:spPr>
            </p:pic>
            <p:pic>
              <p:nvPicPr>
                <p:cNvPr id="9" name="Imagen 8"/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 rot="20619050">
                  <a:off x="1616731" y="1603777"/>
                  <a:ext cx="2231914" cy="4609692"/>
                </a:xfrm>
                <a:prstGeom prst="rect">
                  <a:avLst/>
                </a:prstGeom>
                <a:ln>
                  <a:noFill/>
                </a:ln>
                <a:effectLst>
                  <a:outerShdw blurRad="292100" dist="139700" dir="2700000" algn="tl" rotWithShape="0">
                    <a:srgbClr val="333333">
                      <a:alpha val="65000"/>
                    </a:srgbClr>
                  </a:outerShdw>
                </a:effectLst>
              </p:spPr>
            </p:pic>
          </p:grpSp>
          <p:grpSp>
            <p:nvGrpSpPr>
              <p:cNvPr id="11" name="Grupo 10"/>
              <p:cNvGrpSpPr/>
              <p:nvPr/>
            </p:nvGrpSpPr>
            <p:grpSpPr>
              <a:xfrm>
                <a:off x="5452223" y="2755019"/>
                <a:ext cx="1629423" cy="1807446"/>
                <a:chOff x="784347" y="1465766"/>
                <a:chExt cx="2253384" cy="2499579"/>
              </a:xfrm>
            </p:grpSpPr>
            <p:grpSp>
              <p:nvGrpSpPr>
                <p:cNvPr id="4" name="Grupo 3"/>
                <p:cNvGrpSpPr/>
                <p:nvPr/>
              </p:nvGrpSpPr>
              <p:grpSpPr>
                <a:xfrm>
                  <a:off x="784347" y="1465766"/>
                  <a:ext cx="2253384" cy="2499579"/>
                  <a:chOff x="259793" y="828412"/>
                  <a:chExt cx="5260163" cy="5834865"/>
                </a:xfrm>
              </p:grpSpPr>
              <p:pic>
                <p:nvPicPr>
                  <p:cNvPr id="6" name="Imagen 5"/>
                  <p:cNvPicPr>
                    <a:picLocks noChangeAspect="1"/>
                  </p:cNvPicPr>
                  <p:nvPr/>
                </p:nvPicPr>
                <p:blipFill rotWithShape="1">
                  <a:blip r:embed="rId7" cstate="screen"/>
                  <a:srcRect t="51614" r="49213"/>
                  <a:stretch>
                    <a:fillRect/>
                  </a:stretch>
                </p:blipFill>
                <p:spPr>
                  <a:xfrm>
                    <a:off x="259793" y="4435679"/>
                    <a:ext cx="5260163" cy="2227598"/>
                  </a:xfrm>
                  <a:prstGeom prst="rect">
                    <a:avLst/>
                  </a:prstGeom>
                </p:spPr>
              </p:pic>
              <p:pic>
                <p:nvPicPr>
                  <p:cNvPr id="3" name="Imagen 2"/>
                  <p:cNvPicPr>
                    <a:picLocks noChangeAspect="1"/>
                  </p:cNvPicPr>
                  <p:nvPr/>
                </p:nvPicPr>
                <p:blipFill rotWithShape="1">
                  <a:blip r:embed="rId7" cstate="screen"/>
                  <a:srcRect l="50633" t="12412" r="7503" b="9100"/>
                  <a:stretch>
                    <a:fillRect/>
                  </a:stretch>
                </p:blipFill>
                <p:spPr>
                  <a:xfrm>
                    <a:off x="957348" y="828412"/>
                    <a:ext cx="4328719" cy="3607267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2" name="Imagen 1"/>
                <p:cNvPicPr>
                  <a:picLocks noChangeAspect="1"/>
                </p:cNvPicPr>
                <p:nvPr/>
              </p:nvPicPr>
              <p:blipFill rotWithShape="1">
                <a:blip r:embed="rId8"/>
                <a:srcRect l="15539" t="19415" r="20866" b="25042"/>
                <a:stretch>
                  <a:fillRect/>
                </a:stretch>
              </p:blipFill>
              <p:spPr>
                <a:xfrm rot="20582757">
                  <a:off x="861807" y="2986590"/>
                  <a:ext cx="748361" cy="642809"/>
                </a:xfrm>
                <a:prstGeom prst="rect">
                  <a:avLst/>
                </a:prstGeom>
                <a:ln>
                  <a:noFill/>
                </a:ln>
                <a:effectLst>
                  <a:outerShdw blurRad="292100" dist="139700" dir="2700000" algn="tl" rotWithShape="0">
                    <a:srgbClr val="333333">
                      <a:alpha val="65000"/>
                    </a:srgbClr>
                  </a:outerShdw>
                </a:effectLst>
              </p:spPr>
            </p:pic>
          </p:grpSp>
          <p:grpSp>
            <p:nvGrpSpPr>
              <p:cNvPr id="23" name="Grupo 22">
                <a:extLst>
                  <a:ext uri="{FF2B5EF4-FFF2-40B4-BE49-F238E27FC236}">
                    <a16:creationId xmlns:a16="http://schemas.microsoft.com/office/drawing/2014/main" id="{56526218-C708-8590-1E8B-A4DE1A38B1BD}"/>
                  </a:ext>
                </a:extLst>
              </p:cNvPr>
              <p:cNvGrpSpPr/>
              <p:nvPr/>
            </p:nvGrpSpPr>
            <p:grpSpPr>
              <a:xfrm>
                <a:off x="3307150" y="3180940"/>
                <a:ext cx="1301392" cy="1190403"/>
                <a:chOff x="1472390" y="2158244"/>
                <a:chExt cx="1592704" cy="1456873"/>
              </a:xfrm>
            </p:grpSpPr>
            <p:pic>
              <p:nvPicPr>
                <p:cNvPr id="19" name="Imagen 18">
                  <a:extLst>
                    <a:ext uri="{FF2B5EF4-FFF2-40B4-BE49-F238E27FC236}">
                      <a16:creationId xmlns:a16="http://schemas.microsoft.com/office/drawing/2014/main" id="{4D05F904-E6AD-BBC9-1F4D-44F51B88992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9" cstate="screen"/>
                <a:srcRect/>
                <a:stretch>
                  <a:fillRect/>
                </a:stretch>
              </p:blipFill>
              <p:spPr>
                <a:xfrm rot="1424126">
                  <a:off x="1472390" y="2526715"/>
                  <a:ext cx="1065864" cy="936792"/>
                </a:xfrm>
                <a:prstGeom prst="rect">
                  <a:avLst/>
                </a:prstGeom>
              </p:spPr>
            </p:pic>
            <p:pic>
              <p:nvPicPr>
                <p:cNvPr id="21" name="Imagen 20">
                  <a:extLst>
                    <a:ext uri="{FF2B5EF4-FFF2-40B4-BE49-F238E27FC236}">
                      <a16:creationId xmlns:a16="http://schemas.microsoft.com/office/drawing/2014/main" id="{9CFD74DB-1D1B-0D5D-C905-B7545C83FC4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 cstate="screen"/>
                <a:srcRect/>
                <a:stretch>
                  <a:fillRect/>
                </a:stretch>
              </p:blipFill>
              <p:spPr>
                <a:xfrm>
                  <a:off x="1808972" y="2158244"/>
                  <a:ext cx="1006272" cy="983810"/>
                </a:xfrm>
                <a:prstGeom prst="rect">
                  <a:avLst/>
                </a:prstGeom>
              </p:spPr>
            </p:pic>
            <p:pic>
              <p:nvPicPr>
                <p:cNvPr id="22" name="Imagen 21">
                  <a:extLst>
                    <a:ext uri="{FF2B5EF4-FFF2-40B4-BE49-F238E27FC236}">
                      <a16:creationId xmlns:a16="http://schemas.microsoft.com/office/drawing/2014/main" id="{4B3C2BAF-C17C-4556-0F71-58F4FA437E3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1"/>
                <a:srcRect t="39560"/>
                <a:stretch/>
              </p:blipFill>
              <p:spPr>
                <a:xfrm rot="785107">
                  <a:off x="2609999" y="2339035"/>
                  <a:ext cx="455095" cy="1276082"/>
                </a:xfrm>
                <a:prstGeom prst="rect">
                  <a:avLst/>
                </a:prstGeom>
              </p:spPr>
            </p:pic>
          </p:grpSp>
          <p:grpSp>
            <p:nvGrpSpPr>
              <p:cNvPr id="40" name="Grupo 39">
                <a:extLst>
                  <a:ext uri="{FF2B5EF4-FFF2-40B4-BE49-F238E27FC236}">
                    <a16:creationId xmlns:a16="http://schemas.microsoft.com/office/drawing/2014/main" id="{344337E6-4FBD-31CE-C311-4625327E01C1}"/>
                  </a:ext>
                </a:extLst>
              </p:cNvPr>
              <p:cNvGrpSpPr/>
              <p:nvPr/>
            </p:nvGrpSpPr>
            <p:grpSpPr>
              <a:xfrm>
                <a:off x="3785647" y="1125658"/>
                <a:ext cx="2582659" cy="1264080"/>
                <a:chOff x="4942226" y="393381"/>
                <a:chExt cx="2582659" cy="1264080"/>
              </a:xfrm>
            </p:grpSpPr>
            <p:pic>
              <p:nvPicPr>
                <p:cNvPr id="29" name="Imagen 28">
                  <a:extLst>
                    <a:ext uri="{FF2B5EF4-FFF2-40B4-BE49-F238E27FC236}">
                      <a16:creationId xmlns:a16="http://schemas.microsoft.com/office/drawing/2014/main" id="{04496599-EBCB-7922-9A64-6506739AA44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 cstate="hq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duotone>
                    <a:prstClr val="black"/>
                    <a:schemeClr val="accent6">
                      <a:tint val="45000"/>
                      <a:satMod val="400000"/>
                    </a:scheme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13">
                          <a14:imgEffect>
                            <a14:sharpenSoften amount="5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942226" y="393381"/>
                  <a:ext cx="2582659" cy="1264080"/>
                </a:xfrm>
                <a:prstGeom prst="rect">
                  <a:avLst/>
                </a:prstGeom>
              </p:spPr>
            </p:pic>
            <p:pic>
              <p:nvPicPr>
                <p:cNvPr id="15" name="Imagen 14"/>
                <p:cNvPicPr>
                  <a:picLocks noChangeAspect="1"/>
                </p:cNvPicPr>
                <p:nvPr/>
              </p:nvPicPr>
              <p:blipFill>
                <a:blip r:embed="rId14" cstate="screen">
                  <a:duotone>
                    <a:schemeClr val="accent6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15">
                          <a14:imgEffect>
                            <a14:brightnessContrast bright="-26000"/>
                          </a14:imgEffect>
                          <a14:imgEffect>
                            <a14:saturation sat="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096000" y="806982"/>
                  <a:ext cx="769417" cy="711460"/>
                </a:xfrm>
                <a:prstGeom prst="rect">
                  <a:avLst/>
                </a:prstGeom>
                <a:ln>
                  <a:noFill/>
                </a:ln>
              </p:spPr>
            </p:pic>
            <p:sp>
              <p:nvSpPr>
                <p:cNvPr id="30" name="CuadroTexto 29">
                  <a:extLst>
                    <a:ext uri="{FF2B5EF4-FFF2-40B4-BE49-F238E27FC236}">
                      <a16:creationId xmlns:a16="http://schemas.microsoft.com/office/drawing/2014/main" id="{A06CCAA3-A61E-F6FC-0DC2-B022D63361A1}"/>
                    </a:ext>
                  </a:extLst>
                </p:cNvPr>
                <p:cNvSpPr txBox="1"/>
                <p:nvPr/>
              </p:nvSpPr>
              <p:spPr>
                <a:xfrm>
                  <a:off x="5408274" y="512407"/>
                  <a:ext cx="591830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s-MX" sz="4800" b="1" dirty="0">
                      <a:solidFill>
                        <a:srgbClr val="4A8522"/>
                      </a:solidFill>
                      <a:latin typeface="Agency FB" panose="020B0503020202020204" pitchFamily="34" charset="0"/>
                    </a:rPr>
                    <a:t>AI</a:t>
                  </a:r>
                </a:p>
              </p:txBody>
            </p:sp>
            <p:sp>
              <p:nvSpPr>
                <p:cNvPr id="39" name="CuadroTexto 38">
                  <a:extLst>
                    <a:ext uri="{FF2B5EF4-FFF2-40B4-BE49-F238E27FC236}">
                      <a16:creationId xmlns:a16="http://schemas.microsoft.com/office/drawing/2014/main" id="{6711A333-1554-138A-633F-A7F8D33025B4}"/>
                    </a:ext>
                  </a:extLst>
                </p:cNvPr>
                <p:cNvSpPr txBox="1"/>
                <p:nvPr/>
              </p:nvSpPr>
              <p:spPr>
                <a:xfrm>
                  <a:off x="5431127" y="1053997"/>
                  <a:ext cx="562975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s-MX" sz="2800" b="1" dirty="0">
                      <a:solidFill>
                        <a:srgbClr val="4A8522"/>
                      </a:solidFill>
                      <a:latin typeface="Agency FB" panose="020B0503020202020204" pitchFamily="34" charset="0"/>
                    </a:rPr>
                    <a:t>Aid</a:t>
                  </a:r>
                  <a:endParaRPr lang="es-MX" sz="4800" b="1" dirty="0">
                    <a:solidFill>
                      <a:srgbClr val="4A8522"/>
                    </a:solidFill>
                    <a:latin typeface="Agency FB" panose="020B0503020202020204" pitchFamily="34" charset="0"/>
                  </a:endParaRPr>
                </a:p>
              </p:txBody>
            </p:sp>
          </p:grpSp>
          <p:pic>
            <p:nvPicPr>
              <p:cNvPr id="1026" name="Picture 2" descr="Icono de Capacitación SBTS2018 Outline">
                <a:extLst>
                  <a:ext uri="{FF2B5EF4-FFF2-40B4-BE49-F238E27FC236}">
                    <a16:creationId xmlns:a16="http://schemas.microsoft.com/office/drawing/2014/main" id="{2215338E-6B82-09E9-D2F1-1A796155080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276084" y="3159788"/>
                <a:ext cx="1091739" cy="109173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1042" name="Grupo 1041">
                <a:extLst>
                  <a:ext uri="{FF2B5EF4-FFF2-40B4-BE49-F238E27FC236}">
                    <a16:creationId xmlns:a16="http://schemas.microsoft.com/office/drawing/2014/main" id="{8970322E-0951-BBA4-AE0B-88FF350C66B9}"/>
                  </a:ext>
                </a:extLst>
              </p:cNvPr>
              <p:cNvGrpSpPr/>
              <p:nvPr/>
            </p:nvGrpSpPr>
            <p:grpSpPr>
              <a:xfrm rot="21259400">
                <a:off x="454044" y="2779521"/>
                <a:ext cx="1856802" cy="1823029"/>
                <a:chOff x="2477303" y="3574940"/>
                <a:chExt cx="1926483" cy="1891442"/>
              </a:xfrm>
            </p:grpSpPr>
            <p:pic>
              <p:nvPicPr>
                <p:cNvPr id="1038" name="Imagen 1037">
                  <a:extLst>
                    <a:ext uri="{FF2B5EF4-FFF2-40B4-BE49-F238E27FC236}">
                      <a16:creationId xmlns:a16="http://schemas.microsoft.com/office/drawing/2014/main" id="{181184E5-1C31-C863-629F-0DCCDA22266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 rot="2251594">
                  <a:off x="3496222" y="4254154"/>
                  <a:ext cx="907564" cy="1212228"/>
                </a:xfrm>
                <a:prstGeom prst="rect">
                  <a:avLst/>
                </a:prstGeom>
              </p:spPr>
            </p:pic>
            <p:sp>
              <p:nvSpPr>
                <p:cNvPr id="1041" name="Trapecio 1040">
                  <a:extLst>
                    <a:ext uri="{FF2B5EF4-FFF2-40B4-BE49-F238E27FC236}">
                      <a16:creationId xmlns:a16="http://schemas.microsoft.com/office/drawing/2014/main" id="{36F6C089-1D38-669B-ED82-2CB55054813A}"/>
                    </a:ext>
                  </a:extLst>
                </p:cNvPr>
                <p:cNvSpPr/>
                <p:nvPr/>
              </p:nvSpPr>
              <p:spPr>
                <a:xfrm rot="18441939">
                  <a:off x="2833691" y="4225640"/>
                  <a:ext cx="1136752" cy="470587"/>
                </a:xfrm>
                <a:prstGeom prst="trapezoid">
                  <a:avLst>
                    <a:gd name="adj" fmla="val 123529"/>
                  </a:avLst>
                </a:prstGeom>
                <a:gradFill flip="none" rotWithShape="1">
                  <a:gsLst>
                    <a:gs pos="0">
                      <a:srgbClr val="548C2E"/>
                    </a:gs>
                    <a:gs pos="62000">
                      <a:schemeClr val="accent6">
                        <a:lumMod val="20000"/>
                        <a:lumOff val="80000"/>
                      </a:schemeClr>
                    </a:gs>
                  </a:gsLst>
                  <a:lin ang="27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 dirty="0"/>
                </a:p>
              </p:txBody>
            </p:sp>
            <p:pic>
              <p:nvPicPr>
                <p:cNvPr id="1040" name="Gráfico 1039" descr="Satellite contorno">
                  <a:extLst>
                    <a:ext uri="{FF2B5EF4-FFF2-40B4-BE49-F238E27FC236}">
                      <a16:creationId xmlns:a16="http://schemas.microsoft.com/office/drawing/2014/main" id="{500885EE-1390-D399-7152-B3FC48518D2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8">
                  <a:extLst>
                    <a:ext uri="{96DAC541-7B7A-43D3-8B79-37D633B846F1}">
                      <asvg:svgBlip xmlns:asvg="http://schemas.microsoft.com/office/drawing/2016/SVG/main" r:embed="rId19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2477303" y="3574940"/>
                  <a:ext cx="914400" cy="914400"/>
                </a:xfrm>
                <a:prstGeom prst="rect">
                  <a:avLst/>
                </a:prstGeom>
              </p:spPr>
            </p:pic>
          </p:grpSp>
          <p:sp>
            <p:nvSpPr>
              <p:cNvPr id="42" name="Flecha arriba y abajo 41">
                <a:extLst>
                  <a:ext uri="{FF2B5EF4-FFF2-40B4-BE49-F238E27FC236}">
                    <a16:creationId xmlns:a16="http://schemas.microsoft.com/office/drawing/2014/main" id="{1909E67C-EB00-2213-BA92-29F3B0E85BC1}"/>
                  </a:ext>
                </a:extLst>
              </p:cNvPr>
              <p:cNvSpPr/>
              <p:nvPr/>
            </p:nvSpPr>
            <p:spPr>
              <a:xfrm rot="17895638" flipH="1">
                <a:off x="7009467" y="1983430"/>
                <a:ext cx="252000" cy="1620000"/>
              </a:xfrm>
              <a:prstGeom prst="upDownArrow">
                <a:avLst/>
              </a:prstGeom>
              <a:gradFill flip="none" rotWithShape="1">
                <a:gsLst>
                  <a:gs pos="0">
                    <a:schemeClr val="accent6">
                      <a:lumMod val="67000"/>
                    </a:schemeClr>
                  </a:gs>
                  <a:gs pos="48000">
                    <a:schemeClr val="accent6">
                      <a:lumMod val="97000"/>
                      <a:lumOff val="3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51" name="Flecha arriba y abajo 50">
                <a:extLst>
                  <a:ext uri="{FF2B5EF4-FFF2-40B4-BE49-F238E27FC236}">
                    <a16:creationId xmlns:a16="http://schemas.microsoft.com/office/drawing/2014/main" id="{079FF8F3-C9CC-ABA8-1A43-9E4D6D84C902}"/>
                  </a:ext>
                </a:extLst>
              </p:cNvPr>
              <p:cNvSpPr/>
              <p:nvPr/>
            </p:nvSpPr>
            <p:spPr>
              <a:xfrm rot="19944334" flipH="1">
                <a:off x="5354573" y="2397974"/>
                <a:ext cx="252000" cy="792000"/>
              </a:xfrm>
              <a:prstGeom prst="upDownArrow">
                <a:avLst/>
              </a:prstGeom>
              <a:gradFill flip="none" rotWithShape="1">
                <a:gsLst>
                  <a:gs pos="0">
                    <a:schemeClr val="accent6">
                      <a:lumMod val="67000"/>
                    </a:schemeClr>
                  </a:gs>
                  <a:gs pos="48000">
                    <a:schemeClr val="accent6">
                      <a:lumMod val="97000"/>
                      <a:lumOff val="3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53" name="Flecha abajo 52">
                <a:extLst>
                  <a:ext uri="{FF2B5EF4-FFF2-40B4-BE49-F238E27FC236}">
                    <a16:creationId xmlns:a16="http://schemas.microsoft.com/office/drawing/2014/main" id="{D8E15BA6-4D23-C4B0-3084-72FECA209CAB}"/>
                  </a:ext>
                </a:extLst>
              </p:cNvPr>
              <p:cNvSpPr/>
              <p:nvPr/>
            </p:nvSpPr>
            <p:spPr>
              <a:xfrm rot="12492993">
                <a:off x="4419540" y="2397171"/>
                <a:ext cx="252000" cy="792000"/>
              </a:xfrm>
              <a:prstGeom prst="downArrow">
                <a:avLst/>
              </a:prstGeom>
              <a:gradFill flip="none" rotWithShape="1">
                <a:gsLst>
                  <a:gs pos="0">
                    <a:schemeClr val="accent6">
                      <a:lumMod val="67000"/>
                    </a:schemeClr>
                  </a:gs>
                  <a:gs pos="48000">
                    <a:schemeClr val="accent6">
                      <a:lumMod val="97000"/>
                      <a:lumOff val="3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54" name="Flecha abajo 53">
                <a:extLst>
                  <a:ext uri="{FF2B5EF4-FFF2-40B4-BE49-F238E27FC236}">
                    <a16:creationId xmlns:a16="http://schemas.microsoft.com/office/drawing/2014/main" id="{6E291A14-D5B4-7FA8-6FE6-77453AF5692C}"/>
                  </a:ext>
                </a:extLst>
              </p:cNvPr>
              <p:cNvSpPr/>
              <p:nvPr/>
            </p:nvSpPr>
            <p:spPr>
              <a:xfrm rot="14473039">
                <a:off x="2986658" y="1990944"/>
                <a:ext cx="255600" cy="1620000"/>
              </a:xfrm>
              <a:prstGeom prst="downArrow">
                <a:avLst/>
              </a:prstGeom>
              <a:gradFill flip="none" rotWithShape="1">
                <a:gsLst>
                  <a:gs pos="0">
                    <a:schemeClr val="accent6">
                      <a:lumMod val="67000"/>
                    </a:schemeClr>
                  </a:gs>
                  <a:gs pos="48000">
                    <a:schemeClr val="accent6">
                      <a:lumMod val="97000"/>
                      <a:lumOff val="3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</p:grpSp>
        <p:sp>
          <p:nvSpPr>
            <p:cNvPr id="20" name="CuadroTexto 19">
              <a:extLst>
                <a:ext uri="{FF2B5EF4-FFF2-40B4-BE49-F238E27FC236}">
                  <a16:creationId xmlns:a16="http://schemas.microsoft.com/office/drawing/2014/main" id="{FDCB67DF-C044-DAF8-1B93-A8B5329F8D20}"/>
                </a:ext>
              </a:extLst>
            </p:cNvPr>
            <p:cNvSpPr txBox="1"/>
            <p:nvPr/>
          </p:nvSpPr>
          <p:spPr>
            <a:xfrm>
              <a:off x="5511135" y="958174"/>
              <a:ext cx="105258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tabLst>
                  <a:tab pos="5421313" algn="l"/>
                </a:tabLst>
              </a:pPr>
              <a:r>
                <a:rPr lang="es-MX" sz="2400" dirty="0">
                  <a:solidFill>
                    <a:schemeClr val="accent6">
                      <a:lumMod val="50000"/>
                    </a:schemeClr>
                  </a:solidFill>
                  <a:latin typeface="Agency FB" panose="020B0503020202020204" pitchFamily="34" charset="77"/>
                </a:rPr>
                <a:t>Where?</a:t>
              </a:r>
            </a:p>
          </p:txBody>
        </p:sp>
        <p:sp>
          <p:nvSpPr>
            <p:cNvPr id="27" name="CuadroTexto 26">
              <a:extLst>
                <a:ext uri="{FF2B5EF4-FFF2-40B4-BE49-F238E27FC236}">
                  <a16:creationId xmlns:a16="http://schemas.microsoft.com/office/drawing/2014/main" id="{0139FB92-D4F1-2039-4DA4-BC0104F8DD31}"/>
                </a:ext>
              </a:extLst>
            </p:cNvPr>
            <p:cNvSpPr txBox="1"/>
            <p:nvPr/>
          </p:nvSpPr>
          <p:spPr>
            <a:xfrm>
              <a:off x="5948219" y="1388854"/>
              <a:ext cx="123831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tabLst>
                  <a:tab pos="5421313" algn="l"/>
                </a:tabLst>
              </a:pPr>
              <a:r>
                <a:rPr lang="es-MX" sz="2400" dirty="0">
                  <a:solidFill>
                    <a:schemeClr val="accent6">
                      <a:lumMod val="50000"/>
                    </a:schemeClr>
                  </a:solidFill>
                  <a:latin typeface="Agency FB" panose="020B0503020202020204" pitchFamily="34" charset="77"/>
                </a:rPr>
                <a:t>When?</a:t>
              </a:r>
            </a:p>
          </p:txBody>
        </p:sp>
        <p:sp>
          <p:nvSpPr>
            <p:cNvPr id="28" name="CuadroTexto 27">
              <a:extLst>
                <a:ext uri="{FF2B5EF4-FFF2-40B4-BE49-F238E27FC236}">
                  <a16:creationId xmlns:a16="http://schemas.microsoft.com/office/drawing/2014/main" id="{1FDAB12B-F4FA-B26F-7A8A-9A797C2A7248}"/>
                </a:ext>
              </a:extLst>
            </p:cNvPr>
            <p:cNvSpPr txBox="1"/>
            <p:nvPr/>
          </p:nvSpPr>
          <p:spPr>
            <a:xfrm>
              <a:off x="6382248" y="1839355"/>
              <a:ext cx="148916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tabLst>
                  <a:tab pos="5421313" algn="l"/>
                </a:tabLst>
              </a:pPr>
              <a:r>
                <a:rPr lang="es-MX" sz="2400" dirty="0">
                  <a:solidFill>
                    <a:schemeClr val="accent6">
                      <a:lumMod val="50000"/>
                    </a:schemeClr>
                  </a:solidFill>
                  <a:latin typeface="Agency FB" panose="020B0503020202020204" pitchFamily="34" charset="77"/>
                </a:rPr>
                <a:t>How much?</a:t>
              </a:r>
            </a:p>
          </p:txBody>
        </p:sp>
        <p:grpSp>
          <p:nvGrpSpPr>
            <p:cNvPr id="37" name="Grupo 36">
              <a:extLst>
                <a:ext uri="{FF2B5EF4-FFF2-40B4-BE49-F238E27FC236}">
                  <a16:creationId xmlns:a16="http://schemas.microsoft.com/office/drawing/2014/main" id="{A7BA5CE3-4C83-2F1F-9C7F-64B5DC2E6F3D}"/>
                </a:ext>
              </a:extLst>
            </p:cNvPr>
            <p:cNvGrpSpPr/>
            <p:nvPr/>
          </p:nvGrpSpPr>
          <p:grpSpPr>
            <a:xfrm>
              <a:off x="5295055" y="1357391"/>
              <a:ext cx="1219036" cy="241300"/>
              <a:chOff x="5272598" y="1388854"/>
              <a:chExt cx="1219036" cy="241300"/>
            </a:xfrm>
          </p:grpSpPr>
          <p:cxnSp>
            <p:nvCxnSpPr>
              <p:cNvPr id="32" name="Conector recto 31">
                <a:extLst>
                  <a:ext uri="{FF2B5EF4-FFF2-40B4-BE49-F238E27FC236}">
                    <a16:creationId xmlns:a16="http://schemas.microsoft.com/office/drawing/2014/main" id="{9FB775F6-ABAB-A10D-B223-F7A7D5066105}"/>
                  </a:ext>
                </a:extLst>
              </p:cNvPr>
              <p:cNvCxnSpPr/>
              <p:nvPr/>
            </p:nvCxnSpPr>
            <p:spPr>
              <a:xfrm>
                <a:off x="5518489" y="1388854"/>
                <a:ext cx="973145" cy="0"/>
              </a:xfrm>
              <a:prstGeom prst="line">
                <a:avLst/>
              </a:prstGeom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Conector recto 32">
                <a:extLst>
                  <a:ext uri="{FF2B5EF4-FFF2-40B4-BE49-F238E27FC236}">
                    <a16:creationId xmlns:a16="http://schemas.microsoft.com/office/drawing/2014/main" id="{269F548F-A098-BB7A-4E25-F3AC8A84A87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325398" y="1388854"/>
                <a:ext cx="193091" cy="180187"/>
              </a:xfrm>
              <a:prstGeom prst="line">
                <a:avLst/>
              </a:prstGeom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Elipse 35">
                <a:extLst>
                  <a:ext uri="{FF2B5EF4-FFF2-40B4-BE49-F238E27FC236}">
                    <a16:creationId xmlns:a16="http://schemas.microsoft.com/office/drawing/2014/main" id="{BF8E17EF-FC94-F7D5-56DA-7D82B2FABEBA}"/>
                  </a:ext>
                </a:extLst>
              </p:cNvPr>
              <p:cNvSpPr/>
              <p:nvPr/>
            </p:nvSpPr>
            <p:spPr>
              <a:xfrm>
                <a:off x="5272598" y="1540773"/>
                <a:ext cx="89381" cy="89381"/>
              </a:xfrm>
              <a:prstGeom prst="ellipse">
                <a:avLst/>
              </a:prstGeom>
              <a:solidFill>
                <a:srgbClr val="00B050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</p:grpSp>
        <p:grpSp>
          <p:nvGrpSpPr>
            <p:cNvPr id="38" name="Grupo 37">
              <a:extLst>
                <a:ext uri="{FF2B5EF4-FFF2-40B4-BE49-F238E27FC236}">
                  <a16:creationId xmlns:a16="http://schemas.microsoft.com/office/drawing/2014/main" id="{9A4375A6-C77D-26BC-207B-86E7EA0A7749}"/>
                </a:ext>
              </a:extLst>
            </p:cNvPr>
            <p:cNvGrpSpPr/>
            <p:nvPr/>
          </p:nvGrpSpPr>
          <p:grpSpPr>
            <a:xfrm>
              <a:off x="5764502" y="1790098"/>
              <a:ext cx="1219036" cy="241300"/>
              <a:chOff x="5272598" y="1388854"/>
              <a:chExt cx="1219036" cy="241300"/>
            </a:xfrm>
          </p:grpSpPr>
          <p:cxnSp>
            <p:nvCxnSpPr>
              <p:cNvPr id="41" name="Conector recto 40">
                <a:extLst>
                  <a:ext uri="{FF2B5EF4-FFF2-40B4-BE49-F238E27FC236}">
                    <a16:creationId xmlns:a16="http://schemas.microsoft.com/office/drawing/2014/main" id="{4E702D4E-77EF-9670-BCD3-42F9897374B2}"/>
                  </a:ext>
                </a:extLst>
              </p:cNvPr>
              <p:cNvCxnSpPr/>
              <p:nvPr/>
            </p:nvCxnSpPr>
            <p:spPr>
              <a:xfrm>
                <a:off x="5518489" y="1388854"/>
                <a:ext cx="973145" cy="0"/>
              </a:xfrm>
              <a:prstGeom prst="line">
                <a:avLst/>
              </a:prstGeom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Conector recto 42">
                <a:extLst>
                  <a:ext uri="{FF2B5EF4-FFF2-40B4-BE49-F238E27FC236}">
                    <a16:creationId xmlns:a16="http://schemas.microsoft.com/office/drawing/2014/main" id="{111788B2-FDD8-261E-F251-12EBAB831CA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325398" y="1388854"/>
                <a:ext cx="193091" cy="180187"/>
              </a:xfrm>
              <a:prstGeom prst="line">
                <a:avLst/>
              </a:prstGeom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" name="Elipse 43">
                <a:extLst>
                  <a:ext uri="{FF2B5EF4-FFF2-40B4-BE49-F238E27FC236}">
                    <a16:creationId xmlns:a16="http://schemas.microsoft.com/office/drawing/2014/main" id="{336EA6FF-1D67-26F4-BA1E-A9124F0E087F}"/>
                  </a:ext>
                </a:extLst>
              </p:cNvPr>
              <p:cNvSpPr/>
              <p:nvPr/>
            </p:nvSpPr>
            <p:spPr>
              <a:xfrm>
                <a:off x="5272598" y="1540773"/>
                <a:ext cx="89381" cy="89381"/>
              </a:xfrm>
              <a:prstGeom prst="ellipse">
                <a:avLst/>
              </a:prstGeom>
              <a:solidFill>
                <a:srgbClr val="00B050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</p:grpSp>
        <p:grpSp>
          <p:nvGrpSpPr>
            <p:cNvPr id="45" name="Grupo 44">
              <a:extLst>
                <a:ext uri="{FF2B5EF4-FFF2-40B4-BE49-F238E27FC236}">
                  <a16:creationId xmlns:a16="http://schemas.microsoft.com/office/drawing/2014/main" id="{D3F6395B-033A-64C7-E400-7E499BA6A584}"/>
                </a:ext>
              </a:extLst>
            </p:cNvPr>
            <p:cNvGrpSpPr/>
            <p:nvPr/>
          </p:nvGrpSpPr>
          <p:grpSpPr>
            <a:xfrm>
              <a:off x="6184962" y="2243216"/>
              <a:ext cx="1541890" cy="241300"/>
              <a:chOff x="5272598" y="1388854"/>
              <a:chExt cx="1541890" cy="241300"/>
            </a:xfrm>
          </p:grpSpPr>
          <p:cxnSp>
            <p:nvCxnSpPr>
              <p:cNvPr id="46" name="Conector recto 45">
                <a:extLst>
                  <a:ext uri="{FF2B5EF4-FFF2-40B4-BE49-F238E27FC236}">
                    <a16:creationId xmlns:a16="http://schemas.microsoft.com/office/drawing/2014/main" id="{B034F6E4-D9AC-0211-11AF-94F3928FD999}"/>
                  </a:ext>
                </a:extLst>
              </p:cNvPr>
              <p:cNvCxnSpPr/>
              <p:nvPr/>
            </p:nvCxnSpPr>
            <p:spPr>
              <a:xfrm>
                <a:off x="5518488" y="1388854"/>
                <a:ext cx="1296000" cy="0"/>
              </a:xfrm>
              <a:prstGeom prst="line">
                <a:avLst/>
              </a:prstGeom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Conector recto 46">
                <a:extLst>
                  <a:ext uri="{FF2B5EF4-FFF2-40B4-BE49-F238E27FC236}">
                    <a16:creationId xmlns:a16="http://schemas.microsoft.com/office/drawing/2014/main" id="{0383B6E2-971A-1515-4ADC-EE1B1DC2AFB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325398" y="1388854"/>
                <a:ext cx="193091" cy="180187"/>
              </a:xfrm>
              <a:prstGeom prst="line">
                <a:avLst/>
              </a:prstGeom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Elipse 47">
                <a:extLst>
                  <a:ext uri="{FF2B5EF4-FFF2-40B4-BE49-F238E27FC236}">
                    <a16:creationId xmlns:a16="http://schemas.microsoft.com/office/drawing/2014/main" id="{90F416F0-621A-A585-72DD-D66A3F6033BD}"/>
                  </a:ext>
                </a:extLst>
              </p:cNvPr>
              <p:cNvSpPr/>
              <p:nvPr/>
            </p:nvSpPr>
            <p:spPr>
              <a:xfrm>
                <a:off x="5272598" y="1540773"/>
                <a:ext cx="89381" cy="89381"/>
              </a:xfrm>
              <a:prstGeom prst="ellipse">
                <a:avLst/>
              </a:prstGeom>
              <a:solidFill>
                <a:srgbClr val="00B050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996537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123;p6">
            <a:extLst>
              <a:ext uri="{FF2B5EF4-FFF2-40B4-BE49-F238E27FC236}">
                <a16:creationId xmlns:a16="http://schemas.microsoft.com/office/drawing/2014/main" id="{469FFD62-964A-E758-F2A6-75E6261917BF}"/>
              </a:ext>
            </a:extLst>
          </p:cNvPr>
          <p:cNvGrpSpPr/>
          <p:nvPr/>
        </p:nvGrpSpPr>
        <p:grpSpPr>
          <a:xfrm rot="5400000">
            <a:off x="1443274" y="-1528047"/>
            <a:ext cx="1076960" cy="4096838"/>
            <a:chOff x="383" y="2031"/>
            <a:chExt cx="1696" cy="8429"/>
          </a:xfrm>
        </p:grpSpPr>
        <p:sp>
          <p:nvSpPr>
            <p:cNvPr id="5" name="Google Shape;124;p6">
              <a:extLst>
                <a:ext uri="{FF2B5EF4-FFF2-40B4-BE49-F238E27FC236}">
                  <a16:creationId xmlns:a16="http://schemas.microsoft.com/office/drawing/2014/main" id="{9E9001E2-CEFB-6C8C-A822-4C6835978566}"/>
                </a:ext>
              </a:extLst>
            </p:cNvPr>
            <p:cNvSpPr txBox="1"/>
            <p:nvPr/>
          </p:nvSpPr>
          <p:spPr>
            <a:xfrm rot="16200000">
              <a:off x="-2850" y="5264"/>
              <a:ext cx="8162" cy="1696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r>
                <a:rPr lang="en-US" sz="3600" b="1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  <a:t>Our proposal</a:t>
              </a:r>
              <a:br>
                <a:rPr lang="en-US" sz="3600" b="1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</a:br>
              <a:r>
                <a:rPr lang="en-US" sz="2800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  <a:t>HOW DOES IT WORK</a:t>
              </a:r>
              <a:r>
                <a:rPr lang="en-US" sz="2800" i="1" dirty="0">
                  <a:solidFill>
                    <a:srgbClr val="115E21"/>
                  </a:solidFill>
                  <a:latin typeface="Agency FB" panose="020B0503020202020204" pitchFamily="34" charset="0"/>
                  <a:ea typeface="Pacifico"/>
                  <a:cs typeface="Pacifico"/>
                  <a:sym typeface="Pacifico"/>
                </a:rPr>
                <a:t>?</a:t>
              </a:r>
              <a:endParaRPr lang="en-US" sz="4000" i="1" dirty="0">
                <a:solidFill>
                  <a:srgbClr val="115E21"/>
                </a:solidFill>
                <a:latin typeface="Agency FB" panose="020B0503020202020204" pitchFamily="34" charset="0"/>
                <a:ea typeface="Pacifico"/>
                <a:cs typeface="Pacifico"/>
                <a:sym typeface="Pacifico"/>
              </a:endParaRPr>
            </a:p>
          </p:txBody>
        </p:sp>
        <p:cxnSp>
          <p:nvCxnSpPr>
            <p:cNvPr id="6" name="Google Shape;125;p6">
              <a:extLst>
                <a:ext uri="{FF2B5EF4-FFF2-40B4-BE49-F238E27FC236}">
                  <a16:creationId xmlns:a16="http://schemas.microsoft.com/office/drawing/2014/main" id="{C8CB44FF-EA71-FFF3-1E0C-F0F04B07DCA2}"/>
                </a:ext>
              </a:extLst>
            </p:cNvPr>
            <p:cNvCxnSpPr/>
            <p:nvPr/>
          </p:nvCxnSpPr>
          <p:spPr>
            <a:xfrm>
              <a:off x="1331" y="3884"/>
              <a:ext cx="0" cy="6576"/>
            </a:xfrm>
            <a:prstGeom prst="straightConnector1">
              <a:avLst/>
            </a:prstGeom>
            <a:noFill/>
            <a:ln w="38100" cap="flat" cmpd="sng">
              <a:solidFill>
                <a:schemeClr val="accent6">
                  <a:lumMod val="75000"/>
                </a:schemeClr>
              </a:solidFill>
              <a:prstDash val="dot"/>
              <a:miter lim="800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cxnSp>
      </p:grpSp>
      <p:sp>
        <p:nvSpPr>
          <p:cNvPr id="9" name="Freeform 10">
            <a:extLst>
              <a:ext uri="{FF2B5EF4-FFF2-40B4-BE49-F238E27FC236}">
                <a16:creationId xmlns:a16="http://schemas.microsoft.com/office/drawing/2014/main" id="{1179705E-913C-7B53-AB34-0762E06C2BE1}"/>
              </a:ext>
            </a:extLst>
          </p:cNvPr>
          <p:cNvSpPr/>
          <p:nvPr/>
        </p:nvSpPr>
        <p:spPr>
          <a:xfrm>
            <a:off x="8117471" y="4588320"/>
            <a:ext cx="2519109" cy="2060513"/>
          </a:xfrm>
          <a:custGeom>
            <a:avLst/>
            <a:gdLst/>
            <a:ahLst/>
            <a:cxnLst/>
            <a:rect l="l" t="t" r="r" b="b"/>
            <a:pathLst>
              <a:path w="5071170" h="4158359">
                <a:moveTo>
                  <a:pt x="0" y="0"/>
                </a:moveTo>
                <a:lnTo>
                  <a:pt x="5071170" y="0"/>
                </a:lnTo>
                <a:lnTo>
                  <a:pt x="5071170" y="4158359"/>
                </a:lnTo>
                <a:lnTo>
                  <a:pt x="0" y="415835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MX"/>
          </a:p>
        </p:txBody>
      </p:sp>
      <p:sp>
        <p:nvSpPr>
          <p:cNvPr id="10" name="Freeform 11">
            <a:extLst>
              <a:ext uri="{FF2B5EF4-FFF2-40B4-BE49-F238E27FC236}">
                <a16:creationId xmlns:a16="http://schemas.microsoft.com/office/drawing/2014/main" id="{B2ED2C40-6533-DDA6-E99B-FB7BA0105970}"/>
              </a:ext>
            </a:extLst>
          </p:cNvPr>
          <p:cNvSpPr/>
          <p:nvPr/>
        </p:nvSpPr>
        <p:spPr>
          <a:xfrm>
            <a:off x="7857537" y="2931666"/>
            <a:ext cx="2519109" cy="2060513"/>
          </a:xfrm>
          <a:custGeom>
            <a:avLst/>
            <a:gdLst/>
            <a:ahLst/>
            <a:cxnLst/>
            <a:rect l="l" t="t" r="r" b="b"/>
            <a:pathLst>
              <a:path w="5071170" h="4158359">
                <a:moveTo>
                  <a:pt x="0" y="0"/>
                </a:moveTo>
                <a:lnTo>
                  <a:pt x="5071170" y="0"/>
                </a:lnTo>
                <a:lnTo>
                  <a:pt x="5071170" y="4158359"/>
                </a:lnTo>
                <a:lnTo>
                  <a:pt x="0" y="415835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MX"/>
          </a:p>
        </p:txBody>
      </p:sp>
      <p:sp>
        <p:nvSpPr>
          <p:cNvPr id="26" name="Freeform 15">
            <a:extLst>
              <a:ext uri="{FF2B5EF4-FFF2-40B4-BE49-F238E27FC236}">
                <a16:creationId xmlns:a16="http://schemas.microsoft.com/office/drawing/2014/main" id="{11DF875D-E8A2-66D0-441F-505A58C79862}"/>
              </a:ext>
            </a:extLst>
          </p:cNvPr>
          <p:cNvSpPr/>
          <p:nvPr/>
        </p:nvSpPr>
        <p:spPr>
          <a:xfrm>
            <a:off x="9791713" y="-596862"/>
            <a:ext cx="2372754" cy="2718572"/>
          </a:xfrm>
          <a:custGeom>
            <a:avLst/>
            <a:gdLst/>
            <a:ahLst/>
            <a:cxnLst/>
            <a:rect l="l" t="t" r="r" b="b"/>
            <a:pathLst>
              <a:path w="4776546" h="5316504">
                <a:moveTo>
                  <a:pt x="0" y="0"/>
                </a:moveTo>
                <a:lnTo>
                  <a:pt x="4776546" y="0"/>
                </a:lnTo>
                <a:lnTo>
                  <a:pt x="4776546" y="5316504"/>
                </a:lnTo>
                <a:lnTo>
                  <a:pt x="0" y="531650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MX"/>
          </a:p>
        </p:txBody>
      </p:sp>
      <p:grpSp>
        <p:nvGrpSpPr>
          <p:cNvPr id="34" name="Grupo 33">
            <a:extLst>
              <a:ext uri="{FF2B5EF4-FFF2-40B4-BE49-F238E27FC236}">
                <a16:creationId xmlns:a16="http://schemas.microsoft.com/office/drawing/2014/main" id="{D143A217-436E-6088-C87E-98C8DCD96972}"/>
              </a:ext>
            </a:extLst>
          </p:cNvPr>
          <p:cNvGrpSpPr/>
          <p:nvPr/>
        </p:nvGrpSpPr>
        <p:grpSpPr>
          <a:xfrm>
            <a:off x="8371429" y="2062884"/>
            <a:ext cx="5867084" cy="4752765"/>
            <a:chOff x="12473494" y="3436388"/>
            <a:chExt cx="8619235" cy="7346049"/>
          </a:xfrm>
        </p:grpSpPr>
        <p:sp>
          <p:nvSpPr>
            <p:cNvPr id="72" name="Freeform 6">
              <a:extLst>
                <a:ext uri="{FF2B5EF4-FFF2-40B4-BE49-F238E27FC236}">
                  <a16:creationId xmlns:a16="http://schemas.microsoft.com/office/drawing/2014/main" id="{020D51AF-C6A4-1BEF-175F-055D47D65C6C}"/>
                </a:ext>
              </a:extLst>
            </p:cNvPr>
            <p:cNvSpPr/>
            <p:nvPr/>
          </p:nvSpPr>
          <p:spPr>
            <a:xfrm>
              <a:off x="12771615" y="3436388"/>
              <a:ext cx="5387607" cy="6961839"/>
            </a:xfrm>
            <a:custGeom>
              <a:avLst/>
              <a:gdLst/>
              <a:ahLst/>
              <a:cxnLst/>
              <a:rect l="l" t="t" r="r" b="b"/>
              <a:pathLst>
                <a:path w="15164141" h="9701494">
                  <a:moveTo>
                    <a:pt x="0" y="0"/>
                  </a:moveTo>
                  <a:lnTo>
                    <a:pt x="15164142" y="0"/>
                  </a:lnTo>
                  <a:lnTo>
                    <a:pt x="15164142" y="9701494"/>
                  </a:lnTo>
                  <a:lnTo>
                    <a:pt x="0" y="9701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88000"/>
              </a:blip>
              <a:stretch>
                <a:fillRect l="-5648" t="-27418" r="-106991" b="-12260"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73" name="Freeform 7">
              <a:extLst>
                <a:ext uri="{FF2B5EF4-FFF2-40B4-BE49-F238E27FC236}">
                  <a16:creationId xmlns:a16="http://schemas.microsoft.com/office/drawing/2014/main" id="{036056E6-3DB8-BFEF-DA12-488C90EC6CCF}"/>
                </a:ext>
              </a:extLst>
            </p:cNvPr>
            <p:cNvSpPr/>
            <p:nvPr/>
          </p:nvSpPr>
          <p:spPr>
            <a:xfrm>
              <a:off x="13156134" y="3442286"/>
              <a:ext cx="6367196" cy="4114800"/>
            </a:xfrm>
            <a:custGeom>
              <a:avLst/>
              <a:gdLst/>
              <a:ahLst/>
              <a:cxnLst/>
              <a:rect l="l" t="t" r="r" b="b"/>
              <a:pathLst>
                <a:path w="8489594" h="5486400">
                  <a:moveTo>
                    <a:pt x="0" y="0"/>
                  </a:moveTo>
                  <a:lnTo>
                    <a:pt x="8489594" y="0"/>
                  </a:lnTo>
                  <a:lnTo>
                    <a:pt x="8489594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74" name="Freeform 8">
              <a:extLst>
                <a:ext uri="{FF2B5EF4-FFF2-40B4-BE49-F238E27FC236}">
                  <a16:creationId xmlns:a16="http://schemas.microsoft.com/office/drawing/2014/main" id="{4F4B7162-BFD2-9919-6490-3774AAA3A1C2}"/>
                </a:ext>
              </a:extLst>
            </p:cNvPr>
            <p:cNvSpPr/>
            <p:nvPr/>
          </p:nvSpPr>
          <p:spPr>
            <a:xfrm>
              <a:off x="12473494" y="5211775"/>
              <a:ext cx="5018049" cy="4114800"/>
            </a:xfrm>
            <a:custGeom>
              <a:avLst/>
              <a:gdLst/>
              <a:ahLst/>
              <a:cxnLst/>
              <a:rect l="l" t="t" r="r" b="b"/>
              <a:pathLst>
                <a:path w="6690732" h="5486400">
                  <a:moveTo>
                    <a:pt x="0" y="0"/>
                  </a:moveTo>
                  <a:lnTo>
                    <a:pt x="6690732" y="0"/>
                  </a:lnTo>
                  <a:lnTo>
                    <a:pt x="6690732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75" name="Freeform 9">
              <a:extLst>
                <a:ext uri="{FF2B5EF4-FFF2-40B4-BE49-F238E27FC236}">
                  <a16:creationId xmlns:a16="http://schemas.microsoft.com/office/drawing/2014/main" id="{181A07CD-18A6-62A9-5004-26F1AE8B9569}"/>
                </a:ext>
              </a:extLst>
            </p:cNvPr>
            <p:cNvSpPr/>
            <p:nvPr/>
          </p:nvSpPr>
          <p:spPr>
            <a:xfrm flipH="1">
              <a:off x="15048451" y="5052248"/>
              <a:ext cx="4781486" cy="3920818"/>
            </a:xfrm>
            <a:custGeom>
              <a:avLst/>
              <a:gdLst/>
              <a:ahLst/>
              <a:cxnLst/>
              <a:rect l="l" t="t" r="r" b="b"/>
              <a:pathLst>
                <a:path w="6375314" h="5227757">
                  <a:moveTo>
                    <a:pt x="6375313" y="0"/>
                  </a:moveTo>
                  <a:lnTo>
                    <a:pt x="0" y="0"/>
                  </a:lnTo>
                  <a:lnTo>
                    <a:pt x="0" y="5227757"/>
                  </a:lnTo>
                  <a:lnTo>
                    <a:pt x="6375313" y="5227757"/>
                  </a:lnTo>
                  <a:lnTo>
                    <a:pt x="6375313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E85DE553-6DAF-49DA-BBDF-DDA1FF733BFC}"/>
                </a:ext>
              </a:extLst>
            </p:cNvPr>
            <p:cNvSpPr/>
            <p:nvPr/>
          </p:nvSpPr>
          <p:spPr>
            <a:xfrm flipH="1">
              <a:off x="16244295" y="6723325"/>
              <a:ext cx="3803379" cy="3118770"/>
            </a:xfrm>
            <a:custGeom>
              <a:avLst/>
              <a:gdLst/>
              <a:ahLst/>
              <a:cxnLst/>
              <a:rect l="l" t="t" r="r" b="b"/>
              <a:pathLst>
                <a:path w="5071170" h="4158359">
                  <a:moveTo>
                    <a:pt x="5071170" y="0"/>
                  </a:moveTo>
                  <a:lnTo>
                    <a:pt x="0" y="0"/>
                  </a:lnTo>
                  <a:lnTo>
                    <a:pt x="0" y="4158359"/>
                  </a:lnTo>
                  <a:lnTo>
                    <a:pt x="5071170" y="4158359"/>
                  </a:lnTo>
                  <a:lnTo>
                    <a:pt x="507117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53DB39CA-251F-2F5B-2DDC-67ED10203F27}"/>
                </a:ext>
              </a:extLst>
            </p:cNvPr>
            <p:cNvSpPr/>
            <p:nvPr/>
          </p:nvSpPr>
          <p:spPr>
            <a:xfrm flipH="1">
              <a:off x="17289351" y="4662543"/>
              <a:ext cx="3803378" cy="3118769"/>
            </a:xfrm>
            <a:custGeom>
              <a:avLst/>
              <a:gdLst/>
              <a:ahLst/>
              <a:cxnLst/>
              <a:rect l="l" t="t" r="r" b="b"/>
              <a:pathLst>
                <a:path w="5071170" h="4158359">
                  <a:moveTo>
                    <a:pt x="5071170" y="0"/>
                  </a:moveTo>
                  <a:lnTo>
                    <a:pt x="0" y="0"/>
                  </a:lnTo>
                  <a:lnTo>
                    <a:pt x="0" y="4158359"/>
                  </a:lnTo>
                  <a:lnTo>
                    <a:pt x="5071170" y="4158359"/>
                  </a:lnTo>
                  <a:lnTo>
                    <a:pt x="507117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257ACCA8-23C8-0379-D5C4-5E41D85EC516}"/>
                </a:ext>
              </a:extLst>
            </p:cNvPr>
            <p:cNvSpPr/>
            <p:nvPr/>
          </p:nvSpPr>
          <p:spPr>
            <a:xfrm>
              <a:off x="14605344" y="6667637"/>
              <a:ext cx="2551176" cy="4114800"/>
            </a:xfrm>
            <a:custGeom>
              <a:avLst/>
              <a:gdLst/>
              <a:ahLst/>
              <a:cxnLst/>
              <a:rect l="l" t="t" r="r" b="b"/>
              <a:pathLst>
                <a:path w="3401568" h="5486400">
                  <a:moveTo>
                    <a:pt x="0" y="0"/>
                  </a:moveTo>
                  <a:lnTo>
                    <a:pt x="3401568" y="0"/>
                  </a:lnTo>
                  <a:lnTo>
                    <a:pt x="3401568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</p:grpSp>
      <p:sp>
        <p:nvSpPr>
          <p:cNvPr id="35" name="Freeform 27">
            <a:extLst>
              <a:ext uri="{FF2B5EF4-FFF2-40B4-BE49-F238E27FC236}">
                <a16:creationId xmlns:a16="http://schemas.microsoft.com/office/drawing/2014/main" id="{27CBBE1E-76CE-7035-FD84-4D1BDF2FB19E}"/>
              </a:ext>
            </a:extLst>
          </p:cNvPr>
          <p:cNvSpPr/>
          <p:nvPr/>
        </p:nvSpPr>
        <p:spPr>
          <a:xfrm>
            <a:off x="-46151" y="2065430"/>
            <a:ext cx="8643182" cy="4494271"/>
          </a:xfrm>
          <a:custGeom>
            <a:avLst/>
            <a:gdLst/>
            <a:ahLst/>
            <a:cxnLst/>
            <a:rect l="l" t="t" r="r" b="b"/>
            <a:pathLst>
              <a:path w="15164141" h="9701494">
                <a:moveTo>
                  <a:pt x="0" y="0"/>
                </a:moveTo>
                <a:lnTo>
                  <a:pt x="15164141" y="0"/>
                </a:lnTo>
                <a:lnTo>
                  <a:pt x="15164141" y="9701494"/>
                </a:lnTo>
                <a:lnTo>
                  <a:pt x="0" y="970149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88000"/>
            </a:blip>
            <a:stretch>
              <a:fillRect l="-3545" t="-27375" r="-29900" b="-12075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MX"/>
          </a:p>
        </p:txBody>
      </p:sp>
      <p:grpSp>
        <p:nvGrpSpPr>
          <p:cNvPr id="36" name="Grupo 35">
            <a:extLst>
              <a:ext uri="{FF2B5EF4-FFF2-40B4-BE49-F238E27FC236}">
                <a16:creationId xmlns:a16="http://schemas.microsoft.com/office/drawing/2014/main" id="{7737362C-F4F6-1A1A-D55A-93EEBA451457}"/>
              </a:ext>
            </a:extLst>
          </p:cNvPr>
          <p:cNvGrpSpPr/>
          <p:nvPr/>
        </p:nvGrpSpPr>
        <p:grpSpPr>
          <a:xfrm>
            <a:off x="-80028" y="1708868"/>
            <a:ext cx="12376136" cy="395983"/>
            <a:chOff x="-277203" y="3054675"/>
            <a:chExt cx="18619881" cy="488625"/>
          </a:xfrm>
        </p:grpSpPr>
        <p:sp>
          <p:nvSpPr>
            <p:cNvPr id="62" name="Freeform 28">
              <a:extLst>
                <a:ext uri="{FF2B5EF4-FFF2-40B4-BE49-F238E27FC236}">
                  <a16:creationId xmlns:a16="http://schemas.microsoft.com/office/drawing/2014/main" id="{C9D70413-5141-AA76-D091-C3E987486497}"/>
                </a:ext>
              </a:extLst>
            </p:cNvPr>
            <p:cNvSpPr/>
            <p:nvPr/>
          </p:nvSpPr>
          <p:spPr>
            <a:xfrm>
              <a:off x="8915400" y="3057502"/>
              <a:ext cx="2087414" cy="485798"/>
            </a:xfrm>
            <a:custGeom>
              <a:avLst/>
              <a:gdLst/>
              <a:ahLst/>
              <a:cxnLst/>
              <a:rect l="l" t="t" r="r" b="b"/>
              <a:pathLst>
                <a:path w="2783218" h="647731">
                  <a:moveTo>
                    <a:pt x="0" y="0"/>
                  </a:moveTo>
                  <a:lnTo>
                    <a:pt x="2783218" y="0"/>
                  </a:lnTo>
                  <a:lnTo>
                    <a:pt x="2783218" y="647731"/>
                  </a:lnTo>
                  <a:lnTo>
                    <a:pt x="0" y="6477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63" name="Freeform 28">
              <a:extLst>
                <a:ext uri="{FF2B5EF4-FFF2-40B4-BE49-F238E27FC236}">
                  <a16:creationId xmlns:a16="http://schemas.microsoft.com/office/drawing/2014/main" id="{AFA4E98A-A2B5-B606-E8D0-925B6E981F98}"/>
                </a:ext>
              </a:extLst>
            </p:cNvPr>
            <p:cNvSpPr/>
            <p:nvPr/>
          </p:nvSpPr>
          <p:spPr>
            <a:xfrm>
              <a:off x="16255264" y="3057502"/>
              <a:ext cx="2087414" cy="485798"/>
            </a:xfrm>
            <a:custGeom>
              <a:avLst/>
              <a:gdLst/>
              <a:ahLst/>
              <a:cxnLst/>
              <a:rect l="l" t="t" r="r" b="b"/>
              <a:pathLst>
                <a:path w="2783218" h="647731">
                  <a:moveTo>
                    <a:pt x="0" y="0"/>
                  </a:moveTo>
                  <a:lnTo>
                    <a:pt x="2783218" y="0"/>
                  </a:lnTo>
                  <a:lnTo>
                    <a:pt x="2783218" y="647731"/>
                  </a:lnTo>
                  <a:lnTo>
                    <a:pt x="0" y="6477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64" name="Freeform 28">
              <a:extLst>
                <a:ext uri="{FF2B5EF4-FFF2-40B4-BE49-F238E27FC236}">
                  <a16:creationId xmlns:a16="http://schemas.microsoft.com/office/drawing/2014/main" id="{92301CE3-C367-A0BC-93DC-A68B29D38270}"/>
                </a:ext>
              </a:extLst>
            </p:cNvPr>
            <p:cNvSpPr/>
            <p:nvPr/>
          </p:nvSpPr>
          <p:spPr>
            <a:xfrm>
              <a:off x="14420298" y="3057502"/>
              <a:ext cx="2087414" cy="485798"/>
            </a:xfrm>
            <a:custGeom>
              <a:avLst/>
              <a:gdLst/>
              <a:ahLst/>
              <a:cxnLst/>
              <a:rect l="l" t="t" r="r" b="b"/>
              <a:pathLst>
                <a:path w="2783218" h="647731">
                  <a:moveTo>
                    <a:pt x="0" y="0"/>
                  </a:moveTo>
                  <a:lnTo>
                    <a:pt x="2783218" y="0"/>
                  </a:lnTo>
                  <a:lnTo>
                    <a:pt x="2783218" y="647731"/>
                  </a:lnTo>
                  <a:lnTo>
                    <a:pt x="0" y="6477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65" name="Freeform 28">
              <a:extLst>
                <a:ext uri="{FF2B5EF4-FFF2-40B4-BE49-F238E27FC236}">
                  <a16:creationId xmlns:a16="http://schemas.microsoft.com/office/drawing/2014/main" id="{666B8163-692B-6873-ED0D-E9654E8FA9B9}"/>
                </a:ext>
              </a:extLst>
            </p:cNvPr>
            <p:cNvSpPr/>
            <p:nvPr/>
          </p:nvSpPr>
          <p:spPr>
            <a:xfrm>
              <a:off x="10750366" y="3057502"/>
              <a:ext cx="2087414" cy="485798"/>
            </a:xfrm>
            <a:custGeom>
              <a:avLst/>
              <a:gdLst/>
              <a:ahLst/>
              <a:cxnLst/>
              <a:rect l="l" t="t" r="r" b="b"/>
              <a:pathLst>
                <a:path w="2783218" h="647731">
                  <a:moveTo>
                    <a:pt x="0" y="0"/>
                  </a:moveTo>
                  <a:lnTo>
                    <a:pt x="2783218" y="0"/>
                  </a:lnTo>
                  <a:lnTo>
                    <a:pt x="2783218" y="647731"/>
                  </a:lnTo>
                  <a:lnTo>
                    <a:pt x="0" y="6477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66" name="Freeform 28">
              <a:extLst>
                <a:ext uri="{FF2B5EF4-FFF2-40B4-BE49-F238E27FC236}">
                  <a16:creationId xmlns:a16="http://schemas.microsoft.com/office/drawing/2014/main" id="{042470E1-10AB-B7A4-6A33-3FB505864C82}"/>
                </a:ext>
              </a:extLst>
            </p:cNvPr>
            <p:cNvSpPr/>
            <p:nvPr/>
          </p:nvSpPr>
          <p:spPr>
            <a:xfrm>
              <a:off x="12585332" y="3057502"/>
              <a:ext cx="2087414" cy="485798"/>
            </a:xfrm>
            <a:custGeom>
              <a:avLst/>
              <a:gdLst/>
              <a:ahLst/>
              <a:cxnLst/>
              <a:rect l="l" t="t" r="r" b="b"/>
              <a:pathLst>
                <a:path w="2783218" h="647731">
                  <a:moveTo>
                    <a:pt x="0" y="0"/>
                  </a:moveTo>
                  <a:lnTo>
                    <a:pt x="2783218" y="0"/>
                  </a:lnTo>
                  <a:lnTo>
                    <a:pt x="2783218" y="647731"/>
                  </a:lnTo>
                  <a:lnTo>
                    <a:pt x="0" y="6477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67" name="Freeform 28">
              <a:extLst>
                <a:ext uri="{FF2B5EF4-FFF2-40B4-BE49-F238E27FC236}">
                  <a16:creationId xmlns:a16="http://schemas.microsoft.com/office/drawing/2014/main" id="{15B99C84-2FA6-8A0F-C240-60BEF81D0549}"/>
                </a:ext>
              </a:extLst>
            </p:cNvPr>
            <p:cNvSpPr/>
            <p:nvPr/>
          </p:nvSpPr>
          <p:spPr>
            <a:xfrm>
              <a:off x="-277203" y="3054675"/>
              <a:ext cx="2087414" cy="485798"/>
            </a:xfrm>
            <a:custGeom>
              <a:avLst/>
              <a:gdLst/>
              <a:ahLst/>
              <a:cxnLst/>
              <a:rect l="l" t="t" r="r" b="b"/>
              <a:pathLst>
                <a:path w="2783218" h="647731">
                  <a:moveTo>
                    <a:pt x="0" y="0"/>
                  </a:moveTo>
                  <a:lnTo>
                    <a:pt x="2783218" y="0"/>
                  </a:lnTo>
                  <a:lnTo>
                    <a:pt x="2783218" y="647731"/>
                  </a:lnTo>
                  <a:lnTo>
                    <a:pt x="0" y="6477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68" name="Freeform 28">
              <a:extLst>
                <a:ext uri="{FF2B5EF4-FFF2-40B4-BE49-F238E27FC236}">
                  <a16:creationId xmlns:a16="http://schemas.microsoft.com/office/drawing/2014/main" id="{4DC94CB3-B769-C3FE-1B60-D46CF73A8247}"/>
                </a:ext>
              </a:extLst>
            </p:cNvPr>
            <p:cNvSpPr/>
            <p:nvPr/>
          </p:nvSpPr>
          <p:spPr>
            <a:xfrm>
              <a:off x="7062661" y="3054675"/>
              <a:ext cx="2087414" cy="485798"/>
            </a:xfrm>
            <a:custGeom>
              <a:avLst/>
              <a:gdLst/>
              <a:ahLst/>
              <a:cxnLst/>
              <a:rect l="l" t="t" r="r" b="b"/>
              <a:pathLst>
                <a:path w="2783218" h="647731">
                  <a:moveTo>
                    <a:pt x="0" y="0"/>
                  </a:moveTo>
                  <a:lnTo>
                    <a:pt x="2783218" y="0"/>
                  </a:lnTo>
                  <a:lnTo>
                    <a:pt x="2783218" y="647731"/>
                  </a:lnTo>
                  <a:lnTo>
                    <a:pt x="0" y="6477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69" name="Freeform 28">
              <a:extLst>
                <a:ext uri="{FF2B5EF4-FFF2-40B4-BE49-F238E27FC236}">
                  <a16:creationId xmlns:a16="http://schemas.microsoft.com/office/drawing/2014/main" id="{9E0B242C-4E49-C8ED-1182-5FE0EA9F1A47}"/>
                </a:ext>
              </a:extLst>
            </p:cNvPr>
            <p:cNvSpPr/>
            <p:nvPr/>
          </p:nvSpPr>
          <p:spPr>
            <a:xfrm>
              <a:off x="5227695" y="3054675"/>
              <a:ext cx="2087414" cy="485798"/>
            </a:xfrm>
            <a:custGeom>
              <a:avLst/>
              <a:gdLst/>
              <a:ahLst/>
              <a:cxnLst/>
              <a:rect l="l" t="t" r="r" b="b"/>
              <a:pathLst>
                <a:path w="2783218" h="647731">
                  <a:moveTo>
                    <a:pt x="0" y="0"/>
                  </a:moveTo>
                  <a:lnTo>
                    <a:pt x="2783218" y="0"/>
                  </a:lnTo>
                  <a:lnTo>
                    <a:pt x="2783218" y="647731"/>
                  </a:lnTo>
                  <a:lnTo>
                    <a:pt x="0" y="6477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70" name="Freeform 28">
              <a:extLst>
                <a:ext uri="{FF2B5EF4-FFF2-40B4-BE49-F238E27FC236}">
                  <a16:creationId xmlns:a16="http://schemas.microsoft.com/office/drawing/2014/main" id="{8FA368F7-5E31-FDB4-59EF-167685490E9C}"/>
                </a:ext>
              </a:extLst>
            </p:cNvPr>
            <p:cNvSpPr/>
            <p:nvPr/>
          </p:nvSpPr>
          <p:spPr>
            <a:xfrm>
              <a:off x="1557763" y="3054675"/>
              <a:ext cx="2087414" cy="485798"/>
            </a:xfrm>
            <a:custGeom>
              <a:avLst/>
              <a:gdLst/>
              <a:ahLst/>
              <a:cxnLst/>
              <a:rect l="l" t="t" r="r" b="b"/>
              <a:pathLst>
                <a:path w="2783218" h="647731">
                  <a:moveTo>
                    <a:pt x="0" y="0"/>
                  </a:moveTo>
                  <a:lnTo>
                    <a:pt x="2783218" y="0"/>
                  </a:lnTo>
                  <a:lnTo>
                    <a:pt x="2783218" y="647731"/>
                  </a:lnTo>
                  <a:lnTo>
                    <a:pt x="0" y="6477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71" name="Freeform 28">
              <a:extLst>
                <a:ext uri="{FF2B5EF4-FFF2-40B4-BE49-F238E27FC236}">
                  <a16:creationId xmlns:a16="http://schemas.microsoft.com/office/drawing/2014/main" id="{08832D12-1446-5C3B-55BF-E3797404DED5}"/>
                </a:ext>
              </a:extLst>
            </p:cNvPr>
            <p:cNvSpPr/>
            <p:nvPr/>
          </p:nvSpPr>
          <p:spPr>
            <a:xfrm>
              <a:off x="3392729" y="3054675"/>
              <a:ext cx="2087414" cy="485798"/>
            </a:xfrm>
            <a:custGeom>
              <a:avLst/>
              <a:gdLst/>
              <a:ahLst/>
              <a:cxnLst/>
              <a:rect l="l" t="t" r="r" b="b"/>
              <a:pathLst>
                <a:path w="2783218" h="647731">
                  <a:moveTo>
                    <a:pt x="0" y="0"/>
                  </a:moveTo>
                  <a:lnTo>
                    <a:pt x="2783218" y="0"/>
                  </a:lnTo>
                  <a:lnTo>
                    <a:pt x="2783218" y="647731"/>
                  </a:lnTo>
                  <a:lnTo>
                    <a:pt x="0" y="6477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</p:grpSp>
      <p:grpSp>
        <p:nvGrpSpPr>
          <p:cNvPr id="37" name="Grupo 36">
            <a:extLst>
              <a:ext uri="{FF2B5EF4-FFF2-40B4-BE49-F238E27FC236}">
                <a16:creationId xmlns:a16="http://schemas.microsoft.com/office/drawing/2014/main" id="{48CD5D60-83BE-36B4-3B13-8DB92F3D268C}"/>
              </a:ext>
            </a:extLst>
          </p:cNvPr>
          <p:cNvGrpSpPr/>
          <p:nvPr/>
        </p:nvGrpSpPr>
        <p:grpSpPr>
          <a:xfrm>
            <a:off x="8497272" y="1123042"/>
            <a:ext cx="186819" cy="5075286"/>
            <a:chOff x="12646566" y="2247900"/>
            <a:chExt cx="282062" cy="7681896"/>
          </a:xfrm>
        </p:grpSpPr>
        <p:sp>
          <p:nvSpPr>
            <p:cNvPr id="40" name="Freeform 30">
              <a:extLst>
                <a:ext uri="{FF2B5EF4-FFF2-40B4-BE49-F238E27FC236}">
                  <a16:creationId xmlns:a16="http://schemas.microsoft.com/office/drawing/2014/main" id="{D0D46B03-46F5-5FDD-1F2F-A36D369CC97C}"/>
                </a:ext>
              </a:extLst>
            </p:cNvPr>
            <p:cNvSpPr/>
            <p:nvPr/>
          </p:nvSpPr>
          <p:spPr>
            <a:xfrm>
              <a:off x="12646566" y="2247900"/>
              <a:ext cx="279428" cy="442896"/>
            </a:xfrm>
            <a:custGeom>
              <a:avLst/>
              <a:gdLst/>
              <a:ahLst/>
              <a:cxnLst/>
              <a:rect l="l" t="t" r="r" b="b"/>
              <a:pathLst>
                <a:path w="372570" h="590528">
                  <a:moveTo>
                    <a:pt x="0" y="0"/>
                  </a:moveTo>
                  <a:lnTo>
                    <a:pt x="372570" y="0"/>
                  </a:lnTo>
                  <a:lnTo>
                    <a:pt x="372570" y="590529"/>
                  </a:lnTo>
                  <a:lnTo>
                    <a:pt x="0" y="590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MX"/>
            </a:p>
          </p:txBody>
        </p:sp>
        <p:sp>
          <p:nvSpPr>
            <p:cNvPr id="41" name="Freeform 43">
              <a:extLst>
                <a:ext uri="{FF2B5EF4-FFF2-40B4-BE49-F238E27FC236}">
                  <a16:creationId xmlns:a16="http://schemas.microsoft.com/office/drawing/2014/main" id="{29672662-773D-456D-C579-90404A17DFBF}"/>
                </a:ext>
              </a:extLst>
            </p:cNvPr>
            <p:cNvSpPr/>
            <p:nvPr/>
          </p:nvSpPr>
          <p:spPr>
            <a:xfrm>
              <a:off x="12646566" y="4660899"/>
              <a:ext cx="279428" cy="442896"/>
            </a:xfrm>
            <a:custGeom>
              <a:avLst/>
              <a:gdLst/>
              <a:ahLst/>
              <a:cxnLst/>
              <a:rect l="l" t="t" r="r" b="b"/>
              <a:pathLst>
                <a:path w="372570" h="590528">
                  <a:moveTo>
                    <a:pt x="0" y="0"/>
                  </a:moveTo>
                  <a:lnTo>
                    <a:pt x="372570" y="0"/>
                  </a:lnTo>
                  <a:lnTo>
                    <a:pt x="372570" y="590528"/>
                  </a:lnTo>
                  <a:lnTo>
                    <a:pt x="0" y="590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MX"/>
            </a:p>
          </p:txBody>
        </p:sp>
        <p:sp>
          <p:nvSpPr>
            <p:cNvPr id="48" name="Freeform 44">
              <a:extLst>
                <a:ext uri="{FF2B5EF4-FFF2-40B4-BE49-F238E27FC236}">
                  <a16:creationId xmlns:a16="http://schemas.microsoft.com/office/drawing/2014/main" id="{52673D1F-CD85-109E-3B1D-AC10E89F53B2}"/>
                </a:ext>
              </a:extLst>
            </p:cNvPr>
            <p:cNvSpPr/>
            <p:nvPr/>
          </p:nvSpPr>
          <p:spPr>
            <a:xfrm>
              <a:off x="12646566" y="5465232"/>
              <a:ext cx="279428" cy="442896"/>
            </a:xfrm>
            <a:custGeom>
              <a:avLst/>
              <a:gdLst/>
              <a:ahLst/>
              <a:cxnLst/>
              <a:rect l="l" t="t" r="r" b="b"/>
              <a:pathLst>
                <a:path w="372570" h="590528">
                  <a:moveTo>
                    <a:pt x="0" y="0"/>
                  </a:moveTo>
                  <a:lnTo>
                    <a:pt x="372570" y="0"/>
                  </a:lnTo>
                  <a:lnTo>
                    <a:pt x="372570" y="590529"/>
                  </a:lnTo>
                  <a:lnTo>
                    <a:pt x="0" y="590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MX"/>
            </a:p>
          </p:txBody>
        </p:sp>
        <p:sp>
          <p:nvSpPr>
            <p:cNvPr id="50" name="Freeform 45">
              <a:extLst>
                <a:ext uri="{FF2B5EF4-FFF2-40B4-BE49-F238E27FC236}">
                  <a16:creationId xmlns:a16="http://schemas.microsoft.com/office/drawing/2014/main" id="{F94DDCF5-5ABC-314D-6F3F-567595E0F631}"/>
                </a:ext>
              </a:extLst>
            </p:cNvPr>
            <p:cNvSpPr/>
            <p:nvPr/>
          </p:nvSpPr>
          <p:spPr>
            <a:xfrm>
              <a:off x="12646566" y="6269565"/>
              <a:ext cx="279428" cy="442896"/>
            </a:xfrm>
            <a:custGeom>
              <a:avLst/>
              <a:gdLst/>
              <a:ahLst/>
              <a:cxnLst/>
              <a:rect l="l" t="t" r="r" b="b"/>
              <a:pathLst>
                <a:path w="372570" h="590528">
                  <a:moveTo>
                    <a:pt x="0" y="0"/>
                  </a:moveTo>
                  <a:lnTo>
                    <a:pt x="372570" y="0"/>
                  </a:lnTo>
                  <a:lnTo>
                    <a:pt x="372570" y="590528"/>
                  </a:lnTo>
                  <a:lnTo>
                    <a:pt x="0" y="590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MX"/>
            </a:p>
          </p:txBody>
        </p:sp>
        <p:sp>
          <p:nvSpPr>
            <p:cNvPr id="52" name="Freeform 46">
              <a:extLst>
                <a:ext uri="{FF2B5EF4-FFF2-40B4-BE49-F238E27FC236}">
                  <a16:creationId xmlns:a16="http://schemas.microsoft.com/office/drawing/2014/main" id="{2C305FB0-3154-7035-288C-F6A0F65B2305}"/>
                </a:ext>
              </a:extLst>
            </p:cNvPr>
            <p:cNvSpPr/>
            <p:nvPr/>
          </p:nvSpPr>
          <p:spPr>
            <a:xfrm>
              <a:off x="12646566" y="7073898"/>
              <a:ext cx="279428" cy="442896"/>
            </a:xfrm>
            <a:custGeom>
              <a:avLst/>
              <a:gdLst/>
              <a:ahLst/>
              <a:cxnLst/>
              <a:rect l="l" t="t" r="r" b="b"/>
              <a:pathLst>
                <a:path w="372570" h="590528">
                  <a:moveTo>
                    <a:pt x="0" y="0"/>
                  </a:moveTo>
                  <a:lnTo>
                    <a:pt x="372570" y="0"/>
                  </a:lnTo>
                  <a:lnTo>
                    <a:pt x="372570" y="590529"/>
                  </a:lnTo>
                  <a:lnTo>
                    <a:pt x="0" y="590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MX"/>
            </a:p>
          </p:txBody>
        </p:sp>
        <p:sp>
          <p:nvSpPr>
            <p:cNvPr id="54" name="Freeform 47">
              <a:extLst>
                <a:ext uri="{FF2B5EF4-FFF2-40B4-BE49-F238E27FC236}">
                  <a16:creationId xmlns:a16="http://schemas.microsoft.com/office/drawing/2014/main" id="{EB510A46-958E-C7EF-145B-33D06596F2ED}"/>
                </a:ext>
              </a:extLst>
            </p:cNvPr>
            <p:cNvSpPr/>
            <p:nvPr/>
          </p:nvSpPr>
          <p:spPr>
            <a:xfrm>
              <a:off x="12646566" y="7878231"/>
              <a:ext cx="279428" cy="442896"/>
            </a:xfrm>
            <a:custGeom>
              <a:avLst/>
              <a:gdLst/>
              <a:ahLst/>
              <a:cxnLst/>
              <a:rect l="l" t="t" r="r" b="b"/>
              <a:pathLst>
                <a:path w="372570" h="590528">
                  <a:moveTo>
                    <a:pt x="0" y="0"/>
                  </a:moveTo>
                  <a:lnTo>
                    <a:pt x="372570" y="0"/>
                  </a:lnTo>
                  <a:lnTo>
                    <a:pt x="372570" y="590528"/>
                  </a:lnTo>
                  <a:lnTo>
                    <a:pt x="0" y="590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MX"/>
            </a:p>
          </p:txBody>
        </p:sp>
        <p:sp>
          <p:nvSpPr>
            <p:cNvPr id="56" name="Freeform 48">
              <a:extLst>
                <a:ext uri="{FF2B5EF4-FFF2-40B4-BE49-F238E27FC236}">
                  <a16:creationId xmlns:a16="http://schemas.microsoft.com/office/drawing/2014/main" id="{E2BDF220-1B1C-6BA2-44E7-85F68B5BE9C2}"/>
                </a:ext>
              </a:extLst>
            </p:cNvPr>
            <p:cNvSpPr/>
            <p:nvPr/>
          </p:nvSpPr>
          <p:spPr>
            <a:xfrm>
              <a:off x="12646566" y="8682564"/>
              <a:ext cx="279428" cy="442896"/>
            </a:xfrm>
            <a:custGeom>
              <a:avLst/>
              <a:gdLst/>
              <a:ahLst/>
              <a:cxnLst/>
              <a:rect l="l" t="t" r="r" b="b"/>
              <a:pathLst>
                <a:path w="372570" h="590528">
                  <a:moveTo>
                    <a:pt x="0" y="0"/>
                  </a:moveTo>
                  <a:lnTo>
                    <a:pt x="372570" y="0"/>
                  </a:lnTo>
                  <a:lnTo>
                    <a:pt x="372570" y="590528"/>
                  </a:lnTo>
                  <a:lnTo>
                    <a:pt x="0" y="590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MX"/>
            </a:p>
          </p:txBody>
        </p:sp>
        <p:sp>
          <p:nvSpPr>
            <p:cNvPr id="57" name="Freeform 49">
              <a:extLst>
                <a:ext uri="{FF2B5EF4-FFF2-40B4-BE49-F238E27FC236}">
                  <a16:creationId xmlns:a16="http://schemas.microsoft.com/office/drawing/2014/main" id="{4BF14730-FBDC-1626-7FFA-2DA38F764726}"/>
                </a:ext>
              </a:extLst>
            </p:cNvPr>
            <p:cNvSpPr/>
            <p:nvPr/>
          </p:nvSpPr>
          <p:spPr>
            <a:xfrm>
              <a:off x="12646566" y="9486900"/>
              <a:ext cx="279428" cy="442896"/>
            </a:xfrm>
            <a:custGeom>
              <a:avLst/>
              <a:gdLst/>
              <a:ahLst/>
              <a:cxnLst/>
              <a:rect l="l" t="t" r="r" b="b"/>
              <a:pathLst>
                <a:path w="372570" h="590528">
                  <a:moveTo>
                    <a:pt x="0" y="0"/>
                  </a:moveTo>
                  <a:lnTo>
                    <a:pt x="372570" y="0"/>
                  </a:lnTo>
                  <a:lnTo>
                    <a:pt x="372570" y="590528"/>
                  </a:lnTo>
                  <a:lnTo>
                    <a:pt x="0" y="590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MX"/>
            </a:p>
          </p:txBody>
        </p:sp>
        <p:sp>
          <p:nvSpPr>
            <p:cNvPr id="58" name="Freeform 43">
              <a:extLst>
                <a:ext uri="{FF2B5EF4-FFF2-40B4-BE49-F238E27FC236}">
                  <a16:creationId xmlns:a16="http://schemas.microsoft.com/office/drawing/2014/main" id="{A705F460-E93D-8292-BA14-8737F04BDC3B}"/>
                </a:ext>
              </a:extLst>
            </p:cNvPr>
            <p:cNvSpPr/>
            <p:nvPr/>
          </p:nvSpPr>
          <p:spPr>
            <a:xfrm>
              <a:off x="12649200" y="3848100"/>
              <a:ext cx="279428" cy="442896"/>
            </a:xfrm>
            <a:custGeom>
              <a:avLst/>
              <a:gdLst/>
              <a:ahLst/>
              <a:cxnLst/>
              <a:rect l="l" t="t" r="r" b="b"/>
              <a:pathLst>
                <a:path w="372570" h="590528">
                  <a:moveTo>
                    <a:pt x="0" y="0"/>
                  </a:moveTo>
                  <a:lnTo>
                    <a:pt x="372570" y="0"/>
                  </a:lnTo>
                  <a:lnTo>
                    <a:pt x="372570" y="590528"/>
                  </a:lnTo>
                  <a:lnTo>
                    <a:pt x="0" y="590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MX"/>
            </a:p>
          </p:txBody>
        </p:sp>
        <p:sp>
          <p:nvSpPr>
            <p:cNvPr id="61" name="Freeform 41">
              <a:extLst>
                <a:ext uri="{FF2B5EF4-FFF2-40B4-BE49-F238E27FC236}">
                  <a16:creationId xmlns:a16="http://schemas.microsoft.com/office/drawing/2014/main" id="{96B80D9C-1113-8197-A909-03C9F726D639}"/>
                </a:ext>
              </a:extLst>
            </p:cNvPr>
            <p:cNvSpPr/>
            <p:nvPr/>
          </p:nvSpPr>
          <p:spPr>
            <a:xfrm>
              <a:off x="12646566" y="3052233"/>
              <a:ext cx="279428" cy="442896"/>
            </a:xfrm>
            <a:custGeom>
              <a:avLst/>
              <a:gdLst/>
              <a:ahLst/>
              <a:cxnLst/>
              <a:rect l="l" t="t" r="r" b="b"/>
              <a:pathLst>
                <a:path w="372570" h="590528">
                  <a:moveTo>
                    <a:pt x="0" y="0"/>
                  </a:moveTo>
                  <a:lnTo>
                    <a:pt x="372570" y="0"/>
                  </a:lnTo>
                  <a:lnTo>
                    <a:pt x="372570" y="590528"/>
                  </a:lnTo>
                  <a:lnTo>
                    <a:pt x="0" y="590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MX"/>
            </a:p>
          </p:txBody>
        </p:sp>
      </p:grpSp>
      <p:sp>
        <p:nvSpPr>
          <p:cNvPr id="39" name="Freeform 29">
            <a:extLst>
              <a:ext uri="{FF2B5EF4-FFF2-40B4-BE49-F238E27FC236}">
                <a16:creationId xmlns:a16="http://schemas.microsoft.com/office/drawing/2014/main" id="{23EFD3BC-160B-255D-70CC-B13820B76F25}"/>
              </a:ext>
            </a:extLst>
          </p:cNvPr>
          <p:cNvSpPr/>
          <p:nvPr/>
        </p:nvSpPr>
        <p:spPr>
          <a:xfrm>
            <a:off x="10437565" y="5986064"/>
            <a:ext cx="1771890" cy="654017"/>
          </a:xfrm>
          <a:custGeom>
            <a:avLst/>
            <a:gdLst/>
            <a:ahLst/>
            <a:cxnLst/>
            <a:rect l="l" t="t" r="r" b="b"/>
            <a:pathLst>
              <a:path w="4381984" h="1621468">
                <a:moveTo>
                  <a:pt x="0" y="0"/>
                </a:moveTo>
                <a:lnTo>
                  <a:pt x="4381984" y="0"/>
                </a:lnTo>
                <a:lnTo>
                  <a:pt x="4381984" y="1621468"/>
                </a:lnTo>
                <a:lnTo>
                  <a:pt x="0" y="1621468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84" name="Rectángulo 83">
            <a:extLst>
              <a:ext uri="{FF2B5EF4-FFF2-40B4-BE49-F238E27FC236}">
                <a16:creationId xmlns:a16="http://schemas.microsoft.com/office/drawing/2014/main" id="{3A774B8F-4D0E-DFDE-4C8B-DC318FF50776}"/>
              </a:ext>
            </a:extLst>
          </p:cNvPr>
          <p:cNvSpPr/>
          <p:nvPr/>
        </p:nvSpPr>
        <p:spPr>
          <a:xfrm>
            <a:off x="-10759" y="1706082"/>
            <a:ext cx="8585117" cy="4849763"/>
          </a:xfrm>
          <a:prstGeom prst="rect">
            <a:avLst/>
          </a:prstGeom>
          <a:gradFill flip="none" rotWithShape="1">
            <a:gsLst>
              <a:gs pos="13000">
                <a:schemeClr val="bg1"/>
              </a:gs>
              <a:gs pos="66000">
                <a:schemeClr val="bg1">
                  <a:alpha val="4917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F973341F-DD53-4467-13F0-14FD22106189}"/>
              </a:ext>
            </a:extLst>
          </p:cNvPr>
          <p:cNvSpPr txBox="1"/>
          <p:nvPr/>
        </p:nvSpPr>
        <p:spPr>
          <a:xfrm>
            <a:off x="4030173" y="975377"/>
            <a:ext cx="4386137" cy="54014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s-MX" sz="3000" b="1" dirty="0">
                <a:latin typeface="Agency FB" panose="020B0503020202020204" pitchFamily="34" charset="77"/>
                <a:cs typeface="Segoe UI" panose="020B0502040204020203" pitchFamily="34" charset="0"/>
              </a:rPr>
              <a:t>Crop selection</a:t>
            </a:r>
          </a:p>
          <a:p>
            <a:pPr algn="r">
              <a:spcAft>
                <a:spcPts val="600"/>
              </a:spcAft>
            </a:pPr>
            <a:r>
              <a:rPr lang="es-MX" sz="3000" b="1" dirty="0">
                <a:latin typeface="Agency FB" panose="020B0503020202020204" pitchFamily="34" charset="77"/>
                <a:cs typeface="Segoe UI" panose="020B0502040204020203" pitchFamily="34" charset="0"/>
              </a:rPr>
              <a:t>Seedtime</a:t>
            </a:r>
          </a:p>
          <a:p>
            <a:pPr algn="r">
              <a:spcAft>
                <a:spcPts val="600"/>
              </a:spcAft>
            </a:pPr>
            <a:r>
              <a:rPr lang="es-MX" sz="3000" b="1" dirty="0">
                <a:solidFill>
                  <a:schemeClr val="bg1"/>
                </a:solidFill>
                <a:latin typeface="Agency FB" panose="020B0503020202020204" pitchFamily="34" charset="77"/>
                <a:cs typeface="Segoe UI" panose="020B0502040204020203" pitchFamily="34" charset="0"/>
              </a:rPr>
              <a:t>Data sheet</a:t>
            </a:r>
          </a:p>
          <a:p>
            <a:pPr algn="r">
              <a:spcAft>
                <a:spcPts val="600"/>
              </a:spcAft>
            </a:pPr>
            <a:r>
              <a:rPr lang="es-MX" sz="3000" b="1" dirty="0">
                <a:solidFill>
                  <a:schemeClr val="bg1"/>
                </a:solidFill>
                <a:latin typeface="Agency FB" panose="020B0503020202020204" pitchFamily="34" charset="77"/>
                <a:cs typeface="Segoe UI" panose="020B0502040204020203" pitchFamily="34" charset="0"/>
              </a:rPr>
              <a:t>Soil characteristics</a:t>
            </a:r>
          </a:p>
          <a:p>
            <a:pPr algn="r">
              <a:spcAft>
                <a:spcPts val="600"/>
              </a:spcAft>
            </a:pPr>
            <a:r>
              <a:rPr lang="es-MX" sz="3000" b="1" dirty="0">
                <a:solidFill>
                  <a:schemeClr val="bg1"/>
                </a:solidFill>
                <a:latin typeface="Agency FB" panose="020B0503020202020204" pitchFamily="34" charset="77"/>
                <a:cs typeface="Segoe UI" panose="020B0502040204020203" pitchFamily="34" charset="0"/>
              </a:rPr>
              <a:t>Create irrigation plan</a:t>
            </a:r>
          </a:p>
          <a:p>
            <a:pPr algn="r">
              <a:spcAft>
                <a:spcPts val="600"/>
              </a:spcAft>
            </a:pPr>
            <a:r>
              <a:rPr lang="es-MX" sz="3000" b="1" dirty="0">
                <a:solidFill>
                  <a:schemeClr val="bg1"/>
                </a:solidFill>
                <a:latin typeface="Agency FB" panose="020B0503020202020204" pitchFamily="34" charset="77"/>
                <a:cs typeface="Segoe UI" panose="020B0502040204020203" pitchFamily="34" charset="0"/>
              </a:rPr>
              <a:t>Crop growth phase</a:t>
            </a:r>
          </a:p>
          <a:p>
            <a:pPr algn="r">
              <a:spcAft>
                <a:spcPts val="600"/>
              </a:spcAft>
            </a:pPr>
            <a:r>
              <a:rPr lang="es-MX" sz="3000" b="1" dirty="0">
                <a:solidFill>
                  <a:schemeClr val="bg1"/>
                </a:solidFill>
                <a:latin typeface="Agency FB" panose="020B0503020202020204" pitchFamily="34" charset="77"/>
                <a:cs typeface="Segoe UI" panose="020B0502040204020203" pitchFamily="34" charset="0"/>
              </a:rPr>
              <a:t>Crop water needs</a:t>
            </a:r>
          </a:p>
          <a:p>
            <a:pPr algn="r">
              <a:spcAft>
                <a:spcPts val="600"/>
              </a:spcAft>
            </a:pPr>
            <a:r>
              <a:rPr lang="es-MX" sz="3000" b="1" dirty="0">
                <a:solidFill>
                  <a:schemeClr val="bg1"/>
                </a:solidFill>
                <a:latin typeface="Agency FB" panose="020B0503020202020204" pitchFamily="34" charset="77"/>
                <a:cs typeface="Segoe UI" panose="020B0502040204020203" pitchFamily="34" charset="0"/>
              </a:rPr>
              <a:t>Agroclimatic conditions</a:t>
            </a:r>
          </a:p>
          <a:p>
            <a:pPr algn="r">
              <a:spcAft>
                <a:spcPts val="600"/>
              </a:spcAft>
            </a:pPr>
            <a:r>
              <a:rPr lang="es-MX" sz="3000" b="1" dirty="0">
                <a:solidFill>
                  <a:schemeClr val="bg1"/>
                </a:solidFill>
                <a:latin typeface="Agency FB" panose="020B0503020202020204" pitchFamily="34" charset="77"/>
                <a:cs typeface="Segoe UI" panose="020B0502040204020203" pitchFamily="34" charset="0"/>
              </a:rPr>
              <a:t>Carry out irrigation</a:t>
            </a:r>
          </a:p>
          <a:p>
            <a:pPr algn="r">
              <a:spcAft>
                <a:spcPts val="600"/>
              </a:spcAft>
            </a:pPr>
            <a:r>
              <a:rPr lang="es-MX" sz="3000" b="1" dirty="0">
                <a:solidFill>
                  <a:schemeClr val="bg1"/>
                </a:solidFill>
                <a:latin typeface="Agency FB" panose="020B0503020202020204" pitchFamily="34" charset="77"/>
                <a:cs typeface="Segoe UI" panose="020B0502040204020203" pitchFamily="34" charset="0"/>
              </a:rPr>
              <a:t>Constant monitoring and control</a:t>
            </a:r>
          </a:p>
        </p:txBody>
      </p:sp>
      <p:sp>
        <p:nvSpPr>
          <p:cNvPr id="30" name="Freeform 26">
            <a:extLst>
              <a:ext uri="{FF2B5EF4-FFF2-40B4-BE49-F238E27FC236}">
                <a16:creationId xmlns:a16="http://schemas.microsoft.com/office/drawing/2014/main" id="{0A3326EB-6690-E263-4ECF-25026AC78677}"/>
              </a:ext>
            </a:extLst>
          </p:cNvPr>
          <p:cNvSpPr/>
          <p:nvPr/>
        </p:nvSpPr>
        <p:spPr>
          <a:xfrm>
            <a:off x="3360265" y="624516"/>
            <a:ext cx="984859" cy="1499849"/>
          </a:xfrm>
          <a:custGeom>
            <a:avLst/>
            <a:gdLst/>
            <a:ahLst/>
            <a:cxnLst/>
            <a:rect l="l" t="t" r="r" b="b"/>
            <a:pathLst>
              <a:path w="1662395" h="2538007">
                <a:moveTo>
                  <a:pt x="0" y="0"/>
                </a:moveTo>
                <a:lnTo>
                  <a:pt x="1662395" y="0"/>
                </a:lnTo>
                <a:lnTo>
                  <a:pt x="1662395" y="2538007"/>
                </a:lnTo>
                <a:lnTo>
                  <a:pt x="0" y="2538007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MX"/>
          </a:p>
        </p:txBody>
      </p:sp>
      <p:grpSp>
        <p:nvGrpSpPr>
          <p:cNvPr id="85" name="Grupo 84">
            <a:extLst>
              <a:ext uri="{FF2B5EF4-FFF2-40B4-BE49-F238E27FC236}">
                <a16:creationId xmlns:a16="http://schemas.microsoft.com/office/drawing/2014/main" id="{4D0D8437-762D-3B75-5A56-C401F0BBDA8C}"/>
              </a:ext>
            </a:extLst>
          </p:cNvPr>
          <p:cNvGrpSpPr/>
          <p:nvPr/>
        </p:nvGrpSpPr>
        <p:grpSpPr>
          <a:xfrm>
            <a:off x="135088" y="2677705"/>
            <a:ext cx="4240715" cy="3205072"/>
            <a:chOff x="135088" y="2677705"/>
            <a:chExt cx="4240715" cy="3205072"/>
          </a:xfrm>
        </p:grpSpPr>
        <p:grpSp>
          <p:nvGrpSpPr>
            <p:cNvPr id="86" name="Grupo 85">
              <a:extLst>
                <a:ext uri="{FF2B5EF4-FFF2-40B4-BE49-F238E27FC236}">
                  <a16:creationId xmlns:a16="http://schemas.microsoft.com/office/drawing/2014/main" id="{FC012302-1E36-E335-2146-14D71553379F}"/>
                </a:ext>
              </a:extLst>
            </p:cNvPr>
            <p:cNvGrpSpPr/>
            <p:nvPr/>
          </p:nvGrpSpPr>
          <p:grpSpPr>
            <a:xfrm>
              <a:off x="135088" y="4139127"/>
              <a:ext cx="4240715" cy="1743650"/>
              <a:chOff x="-50663" y="3956601"/>
              <a:chExt cx="4240715" cy="1743650"/>
            </a:xfrm>
          </p:grpSpPr>
          <p:pic>
            <p:nvPicPr>
              <p:cNvPr id="92" name="Imagen 91">
                <a:extLst>
                  <a:ext uri="{FF2B5EF4-FFF2-40B4-BE49-F238E27FC236}">
                    <a16:creationId xmlns:a16="http://schemas.microsoft.com/office/drawing/2014/main" id="{3AB4F4C0-A180-EEB4-30BA-A5922C6821B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9" cstate="screen"/>
              <a:srcRect t="51614" r="49213"/>
              <a:stretch>
                <a:fillRect/>
              </a:stretch>
            </p:blipFill>
            <p:spPr>
              <a:xfrm>
                <a:off x="-50663" y="4672144"/>
                <a:ext cx="2427733" cy="1028107"/>
              </a:xfrm>
              <a:prstGeom prst="rect">
                <a:avLst/>
              </a:prstGeom>
            </p:spPr>
          </p:pic>
          <p:pic>
            <p:nvPicPr>
              <p:cNvPr id="93" name="Imagen 92">
                <a:extLst>
                  <a:ext uri="{FF2B5EF4-FFF2-40B4-BE49-F238E27FC236}">
                    <a16:creationId xmlns:a16="http://schemas.microsoft.com/office/drawing/2014/main" id="{7F06E810-A0C2-29D2-E46E-31F318D9617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9" cstate="screen"/>
              <a:srcRect l="50633" t="12412" r="7503" b="9100"/>
              <a:stretch>
                <a:fillRect/>
              </a:stretch>
            </p:blipFill>
            <p:spPr>
              <a:xfrm>
                <a:off x="2357939" y="3956601"/>
                <a:ext cx="1832113" cy="1526761"/>
              </a:xfrm>
              <a:prstGeom prst="rect">
                <a:avLst/>
              </a:prstGeom>
            </p:spPr>
          </p:pic>
        </p:grpSp>
        <p:grpSp>
          <p:nvGrpSpPr>
            <p:cNvPr id="87" name="Grupo 86">
              <a:extLst>
                <a:ext uri="{FF2B5EF4-FFF2-40B4-BE49-F238E27FC236}">
                  <a16:creationId xmlns:a16="http://schemas.microsoft.com/office/drawing/2014/main" id="{85AD81CF-28DE-E97C-A29E-D355D6207BA8}"/>
                </a:ext>
              </a:extLst>
            </p:cNvPr>
            <p:cNvGrpSpPr/>
            <p:nvPr/>
          </p:nvGrpSpPr>
          <p:grpSpPr>
            <a:xfrm>
              <a:off x="924755" y="2677705"/>
              <a:ext cx="2543864" cy="1753658"/>
              <a:chOff x="4123139" y="1364830"/>
              <a:chExt cx="4110728" cy="2435275"/>
            </a:xfrm>
          </p:grpSpPr>
          <p:pic>
            <p:nvPicPr>
              <p:cNvPr id="88" name="Imagen 87">
                <a:extLst>
                  <a:ext uri="{FF2B5EF4-FFF2-40B4-BE49-F238E27FC236}">
                    <a16:creationId xmlns:a16="http://schemas.microsoft.com/office/drawing/2014/main" id="{7E015855-C725-9B1D-EC93-3431E586DB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 rot="630127">
                <a:off x="7106001" y="1531940"/>
                <a:ext cx="1127866" cy="2268165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89" name="Imagen 88">
                <a:extLst>
                  <a:ext uri="{FF2B5EF4-FFF2-40B4-BE49-F238E27FC236}">
                    <a16:creationId xmlns:a16="http://schemas.microsoft.com/office/drawing/2014/main" id="{F2F00AB3-F531-4261-E6AE-C1F0CF60DF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 rot="251537">
                <a:off x="6248533" y="1385878"/>
                <a:ext cx="1223836" cy="2269093"/>
              </a:xfrm>
              <a:prstGeom prst="rect">
                <a:avLst/>
              </a:prstGeom>
            </p:spPr>
          </p:pic>
          <p:pic>
            <p:nvPicPr>
              <p:cNvPr id="90" name="Imagen 89">
                <a:extLst>
                  <a:ext uri="{FF2B5EF4-FFF2-40B4-BE49-F238E27FC236}">
                    <a16:creationId xmlns:a16="http://schemas.microsoft.com/office/drawing/2014/main" id="{1137A74C-72BB-62EB-80CD-F83286ACBB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 rot="21334614">
                <a:off x="5215803" y="1364830"/>
                <a:ext cx="1234209" cy="2268165"/>
              </a:xfrm>
              <a:prstGeom prst="rect">
                <a:avLst/>
              </a:prstGeom>
            </p:spPr>
          </p:pic>
          <p:pic>
            <p:nvPicPr>
              <p:cNvPr id="91" name="Imagen 90">
                <a:extLst>
                  <a:ext uri="{FF2B5EF4-FFF2-40B4-BE49-F238E27FC236}">
                    <a16:creationId xmlns:a16="http://schemas.microsoft.com/office/drawing/2014/main" id="{F8201553-AE5D-D75F-1240-3D4C467581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 rot="20912277">
                <a:off x="4123139" y="1471894"/>
                <a:ext cx="1305582" cy="2268165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</p:grpSp>
      </p:grpSp>
    </p:spTree>
    <p:extLst>
      <p:ext uri="{BB962C8B-B14F-4D97-AF65-F5344CB8AC3E}">
        <p14:creationId xmlns:p14="http://schemas.microsoft.com/office/powerpoint/2010/main" val="19981575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3" name="Grupo 1072">
            <a:extLst>
              <a:ext uri="{FF2B5EF4-FFF2-40B4-BE49-F238E27FC236}">
                <a16:creationId xmlns:a16="http://schemas.microsoft.com/office/drawing/2014/main" id="{1EF59B34-35DB-D3E1-CBC0-E382F556588C}"/>
              </a:ext>
            </a:extLst>
          </p:cNvPr>
          <p:cNvGrpSpPr/>
          <p:nvPr/>
        </p:nvGrpSpPr>
        <p:grpSpPr>
          <a:xfrm>
            <a:off x="742944" y="388994"/>
            <a:ext cx="8023989" cy="7998519"/>
            <a:chOff x="1268102" y="490595"/>
            <a:chExt cx="7670287" cy="7645940"/>
          </a:xfrm>
        </p:grpSpPr>
        <p:pic>
          <p:nvPicPr>
            <p:cNvPr id="1038" name="Imagen 1037">
              <a:extLst>
                <a:ext uri="{FF2B5EF4-FFF2-40B4-BE49-F238E27FC236}">
                  <a16:creationId xmlns:a16="http://schemas.microsoft.com/office/drawing/2014/main" id="{181184E5-1C31-C863-629F-0DCCDA22266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914860">
              <a:off x="4368106" y="2032030"/>
              <a:ext cx="4570283" cy="6104505"/>
            </a:xfrm>
            <a:prstGeom prst="rect">
              <a:avLst/>
            </a:prstGeom>
          </p:spPr>
        </p:pic>
        <p:sp>
          <p:nvSpPr>
            <p:cNvPr id="1041" name="Trapecio 1040">
              <a:extLst>
                <a:ext uri="{FF2B5EF4-FFF2-40B4-BE49-F238E27FC236}">
                  <a16:creationId xmlns:a16="http://schemas.microsoft.com/office/drawing/2014/main" id="{36F6C089-1D38-669B-ED82-2CB55054813A}"/>
                </a:ext>
              </a:extLst>
            </p:cNvPr>
            <p:cNvSpPr/>
            <p:nvPr/>
          </p:nvSpPr>
          <p:spPr>
            <a:xfrm rot="18105205">
              <a:off x="848311" y="2167923"/>
              <a:ext cx="5724426" cy="2369769"/>
            </a:xfrm>
            <a:prstGeom prst="trapezoid">
              <a:avLst>
                <a:gd name="adj" fmla="val 123529"/>
              </a:avLst>
            </a:prstGeom>
            <a:gradFill flip="none" rotWithShape="1">
              <a:gsLst>
                <a:gs pos="0">
                  <a:srgbClr val="548C2E"/>
                </a:gs>
                <a:gs pos="62000">
                  <a:schemeClr val="accent6">
                    <a:lumMod val="20000"/>
                    <a:lumOff val="8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dirty="0"/>
            </a:p>
          </p:txBody>
        </p:sp>
        <p:pic>
          <p:nvPicPr>
            <p:cNvPr id="1040" name="Gráfico 1039" descr="Satellite contorno">
              <a:extLst>
                <a:ext uri="{FF2B5EF4-FFF2-40B4-BE49-F238E27FC236}">
                  <a16:creationId xmlns:a16="http://schemas.microsoft.com/office/drawing/2014/main" id="{500885EE-1390-D399-7152-B3FC48518D2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5863266">
              <a:off x="1268102" y="1390304"/>
              <a:ext cx="1694426" cy="1694426"/>
            </a:xfrm>
            <a:prstGeom prst="rect">
              <a:avLst/>
            </a:prstGeom>
          </p:spPr>
        </p:pic>
      </p:grpSp>
      <p:grpSp>
        <p:nvGrpSpPr>
          <p:cNvPr id="1070" name="Grupo 1069">
            <a:extLst>
              <a:ext uri="{FF2B5EF4-FFF2-40B4-BE49-F238E27FC236}">
                <a16:creationId xmlns:a16="http://schemas.microsoft.com/office/drawing/2014/main" id="{42F1E84C-EAA0-6D60-7088-8DAA58A0781C}"/>
              </a:ext>
            </a:extLst>
          </p:cNvPr>
          <p:cNvGrpSpPr/>
          <p:nvPr/>
        </p:nvGrpSpPr>
        <p:grpSpPr>
          <a:xfrm>
            <a:off x="7575877" y="165551"/>
            <a:ext cx="4508695" cy="3425911"/>
            <a:chOff x="8083953" y="1054610"/>
            <a:chExt cx="3925680" cy="3425911"/>
          </a:xfrm>
        </p:grpSpPr>
        <p:grpSp>
          <p:nvGrpSpPr>
            <p:cNvPr id="1059" name="Grupo 1058">
              <a:extLst>
                <a:ext uri="{FF2B5EF4-FFF2-40B4-BE49-F238E27FC236}">
                  <a16:creationId xmlns:a16="http://schemas.microsoft.com/office/drawing/2014/main" id="{20502DE1-5C76-F8D6-FFF8-C70DD146F360}"/>
                </a:ext>
              </a:extLst>
            </p:cNvPr>
            <p:cNvGrpSpPr/>
            <p:nvPr/>
          </p:nvGrpSpPr>
          <p:grpSpPr>
            <a:xfrm>
              <a:off x="8083953" y="1054610"/>
              <a:ext cx="3925680" cy="3425911"/>
              <a:chOff x="609600" y="2278055"/>
              <a:chExt cx="3925680" cy="3425911"/>
            </a:xfrm>
          </p:grpSpPr>
          <p:sp>
            <p:nvSpPr>
              <p:cNvPr id="1060" name="Rectángulo: esquinas redondeadas 7">
                <a:extLst>
                  <a:ext uri="{FF2B5EF4-FFF2-40B4-BE49-F238E27FC236}">
                    <a16:creationId xmlns:a16="http://schemas.microsoft.com/office/drawing/2014/main" id="{025B7127-002F-5BE4-F2FC-40F37836AF5B}"/>
                  </a:ext>
                </a:extLst>
              </p:cNvPr>
              <p:cNvSpPr/>
              <p:nvPr/>
            </p:nvSpPr>
            <p:spPr>
              <a:xfrm>
                <a:off x="609600" y="2286000"/>
                <a:ext cx="3925680" cy="1980837"/>
              </a:xfrm>
              <a:prstGeom prst="roundRect">
                <a:avLst>
                  <a:gd name="adj" fmla="val 10503"/>
                </a:avLst>
              </a:prstGeom>
              <a:solidFill>
                <a:srgbClr val="FFFFFF">
                  <a:alpha val="50196"/>
                </a:srgb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 sz="1100"/>
              </a:p>
            </p:txBody>
          </p:sp>
          <p:sp>
            <p:nvSpPr>
              <p:cNvPr id="1061" name="CuadroTexto 1060">
                <a:extLst>
                  <a:ext uri="{FF2B5EF4-FFF2-40B4-BE49-F238E27FC236}">
                    <a16:creationId xmlns:a16="http://schemas.microsoft.com/office/drawing/2014/main" id="{E58CDE3D-A69E-79F3-2E56-A078F927E883}"/>
                  </a:ext>
                </a:extLst>
              </p:cNvPr>
              <p:cNvSpPr txBox="1"/>
              <p:nvPr/>
            </p:nvSpPr>
            <p:spPr>
              <a:xfrm>
                <a:off x="1015440" y="2278055"/>
                <a:ext cx="3303371" cy="1877437"/>
              </a:xfrm>
              <a:prstGeom prst="rect">
                <a:avLst/>
              </a:prstGeom>
              <a:noFill/>
              <a:ln>
                <a:noFill/>
              </a:ln>
              <a:effectLst>
                <a:glow rad="127000">
                  <a:schemeClr val="tx1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s-MX" sz="3200" b="1" dirty="0">
                    <a:solidFill>
                      <a:srgbClr val="4A8522"/>
                    </a:solidFill>
                    <a:latin typeface="Agency FB" panose="020B0503020202020204" pitchFamily="34" charset="77"/>
                  </a:rPr>
                  <a:t>Satellite monitoring:</a:t>
                </a:r>
              </a:p>
              <a:p>
                <a:pPr marL="457200" indent="-457200">
                  <a:buFont typeface="Wingdings" pitchFamily="2" charset="2"/>
                  <a:buChar char="ü"/>
                </a:pPr>
                <a:r>
                  <a:rPr lang="es-MX" sz="2800" dirty="0">
                    <a:solidFill>
                      <a:srgbClr val="4A8522"/>
                    </a:solidFill>
                    <a:latin typeface="Agency FB" panose="020B0503020202020204" pitchFamily="34" charset="77"/>
                  </a:rPr>
                  <a:t>Smart sampling </a:t>
                </a:r>
              </a:p>
              <a:p>
                <a:pPr marL="457200" indent="-457200">
                  <a:buFont typeface="Wingdings" pitchFamily="2" charset="2"/>
                  <a:buChar char="ü"/>
                </a:pPr>
                <a:r>
                  <a:rPr lang="es-MX" sz="2800" dirty="0">
                    <a:solidFill>
                      <a:srgbClr val="4A8522"/>
                    </a:solidFill>
                    <a:latin typeface="Agency FB" panose="020B0503020202020204" pitchFamily="34" charset="77"/>
                  </a:rPr>
                  <a:t>Initial soil analysis </a:t>
                </a:r>
              </a:p>
              <a:p>
                <a:pPr marL="457200" indent="-457200">
                  <a:buFont typeface="Wingdings" pitchFamily="2" charset="2"/>
                  <a:buChar char="ü"/>
                </a:pPr>
                <a:r>
                  <a:rPr lang="es-MX" sz="2800" dirty="0">
                    <a:solidFill>
                      <a:srgbClr val="4A8522"/>
                    </a:solidFill>
                    <a:latin typeface="Agency FB" panose="020B0503020202020204" pitchFamily="34" charset="77"/>
                  </a:rPr>
                  <a:t>Irrigation system design</a:t>
                </a:r>
              </a:p>
            </p:txBody>
          </p:sp>
          <p:cxnSp>
            <p:nvCxnSpPr>
              <p:cNvPr id="1062" name="Conector recto 1061">
                <a:extLst>
                  <a:ext uri="{FF2B5EF4-FFF2-40B4-BE49-F238E27FC236}">
                    <a16:creationId xmlns:a16="http://schemas.microsoft.com/office/drawing/2014/main" id="{924D0456-D5DC-97AE-A02C-5D393D45797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824176" y="4339879"/>
                <a:ext cx="978481" cy="1041265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64" name="Elipse 1063">
                <a:extLst>
                  <a:ext uri="{FF2B5EF4-FFF2-40B4-BE49-F238E27FC236}">
                    <a16:creationId xmlns:a16="http://schemas.microsoft.com/office/drawing/2014/main" id="{FB7B2B0D-D733-EC80-F71B-C2BC7AE33CC6}"/>
                  </a:ext>
                </a:extLst>
              </p:cNvPr>
              <p:cNvSpPr/>
              <p:nvPr/>
            </p:nvSpPr>
            <p:spPr>
              <a:xfrm>
                <a:off x="1501787" y="5562633"/>
                <a:ext cx="141333" cy="141333"/>
              </a:xfrm>
              <a:prstGeom prst="ellipse">
                <a:avLst/>
              </a:prstGeom>
              <a:solidFill>
                <a:srgbClr val="FFFFFF">
                  <a:alpha val="69804"/>
                </a:srgbClr>
              </a:solidFill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 sz="1100"/>
              </a:p>
            </p:txBody>
          </p:sp>
        </p:grpSp>
        <p:cxnSp>
          <p:nvCxnSpPr>
            <p:cNvPr id="1067" name="Conector recto 1066">
              <a:extLst>
                <a:ext uri="{FF2B5EF4-FFF2-40B4-BE49-F238E27FC236}">
                  <a16:creationId xmlns:a16="http://schemas.microsoft.com/office/drawing/2014/main" id="{B22A3695-A754-D7E6-DA1F-9C156583EC2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073509" y="4103122"/>
              <a:ext cx="272475" cy="273953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71" name="Picture 2">
            <a:extLst>
              <a:ext uri="{FF2B5EF4-FFF2-40B4-BE49-F238E27FC236}">
                <a16:creationId xmlns:a16="http://schemas.microsoft.com/office/drawing/2014/main" id="{35CBA906-8836-88D6-93FC-68CE623D1E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22" t="1905" r="2393" b="3869"/>
          <a:stretch/>
        </p:blipFill>
        <p:spPr bwMode="auto">
          <a:xfrm>
            <a:off x="9329358" y="5141853"/>
            <a:ext cx="2484711" cy="1364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74" name="Grupo 1073">
            <a:extLst>
              <a:ext uri="{FF2B5EF4-FFF2-40B4-BE49-F238E27FC236}">
                <a16:creationId xmlns:a16="http://schemas.microsoft.com/office/drawing/2014/main" id="{50D33D7B-E389-DCA6-7C44-B1B9A0F8E67F}"/>
              </a:ext>
            </a:extLst>
          </p:cNvPr>
          <p:cNvGrpSpPr/>
          <p:nvPr/>
        </p:nvGrpSpPr>
        <p:grpSpPr>
          <a:xfrm>
            <a:off x="-66665" y="-18108"/>
            <a:ext cx="5352732" cy="1077178"/>
            <a:chOff x="-66665" y="-18108"/>
            <a:chExt cx="5352732" cy="1077178"/>
          </a:xfrm>
        </p:grpSpPr>
        <p:sp>
          <p:nvSpPr>
            <p:cNvPr id="1075" name="Google Shape;124;p6">
              <a:extLst>
                <a:ext uri="{FF2B5EF4-FFF2-40B4-BE49-F238E27FC236}">
                  <a16:creationId xmlns:a16="http://schemas.microsoft.com/office/drawing/2014/main" id="{22C87716-1DDF-5022-C741-E54CE0CD5EE0}"/>
                </a:ext>
              </a:extLst>
            </p:cNvPr>
            <p:cNvSpPr txBox="1"/>
            <p:nvPr/>
          </p:nvSpPr>
          <p:spPr>
            <a:xfrm>
              <a:off x="102890" y="-18108"/>
              <a:ext cx="5183177" cy="1077178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r>
                <a:rPr lang="es-MX" sz="3600" b="1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  <a:t>Our proposal</a:t>
              </a:r>
              <a:br>
                <a:rPr kumimoji="0" lang="es-MX" sz="3600" b="1" i="1" u="none" strike="noStrike" kern="0" cap="none" spc="0" normalizeH="0" baseline="0" noProof="0" dirty="0">
                  <a:ln>
                    <a:noFill/>
                  </a:ln>
                  <a:solidFill>
                    <a:srgbClr val="115E21"/>
                  </a:solidFill>
                  <a:effectLst/>
                  <a:uLnTx/>
                  <a:uFillTx/>
                  <a:latin typeface="Agency FB" panose="020B0503020202020204" pitchFamily="34" charset="0"/>
                  <a:cs typeface="Arial" panose="020B0604020202020204"/>
                  <a:sym typeface="Pacifico"/>
                </a:rPr>
              </a:br>
              <a:r>
                <a:rPr kumimoji="0" lang="es-MX" sz="2800" b="0" i="1" u="none" strike="noStrike" kern="0" cap="none" spc="0" normalizeH="0" baseline="0" noProof="0" dirty="0">
                  <a:ln>
                    <a:noFill/>
                  </a:ln>
                  <a:solidFill>
                    <a:srgbClr val="115E21"/>
                  </a:solidFill>
                  <a:effectLst/>
                  <a:uLnTx/>
                  <a:uFillTx/>
                  <a:latin typeface="Agency FB" panose="020B0503020202020204" pitchFamily="34" charset="0"/>
                  <a:ea typeface="Pacifico"/>
                  <a:cs typeface="Pacifico"/>
                  <a:sym typeface="Pacifico"/>
                </a:rPr>
                <a:t>ADVANCED INITIAL DIAGNOSIS</a:t>
              </a:r>
              <a:endParaRPr lang="es-MX" sz="4000" i="1" dirty="0">
                <a:solidFill>
                  <a:srgbClr val="115E21"/>
                </a:solidFill>
                <a:latin typeface="Agency FB" panose="020B0503020202020204" pitchFamily="34" charset="0"/>
                <a:ea typeface="Pacifico"/>
                <a:cs typeface="Pacifico"/>
                <a:sym typeface="Pacifico"/>
              </a:endParaRPr>
            </a:p>
          </p:txBody>
        </p:sp>
        <p:cxnSp>
          <p:nvCxnSpPr>
            <p:cNvPr id="1076" name="Google Shape;125;p6">
              <a:extLst>
                <a:ext uri="{FF2B5EF4-FFF2-40B4-BE49-F238E27FC236}">
                  <a16:creationId xmlns:a16="http://schemas.microsoft.com/office/drawing/2014/main" id="{224FF750-5B35-251B-C950-C8EBA272885F}"/>
                </a:ext>
              </a:extLst>
            </p:cNvPr>
            <p:cNvCxnSpPr/>
            <p:nvPr/>
          </p:nvCxnSpPr>
          <p:spPr>
            <a:xfrm rot="5400000">
              <a:off x="2021339" y="-1504132"/>
              <a:ext cx="0" cy="4176007"/>
            </a:xfrm>
            <a:prstGeom prst="straightConnector1">
              <a:avLst/>
            </a:prstGeom>
            <a:noFill/>
            <a:ln w="38100" cap="flat" cmpd="sng">
              <a:solidFill>
                <a:srgbClr val="115E21"/>
              </a:solidFill>
              <a:prstDash val="dot"/>
              <a:miter lim="800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cxn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Imagen 40">
            <a:extLst>
              <a:ext uri="{FF2B5EF4-FFF2-40B4-BE49-F238E27FC236}">
                <a16:creationId xmlns:a16="http://schemas.microsoft.com/office/drawing/2014/main" id="{7F3B908A-0875-7C40-424E-295C8D9CB6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3742008"/>
            <a:ext cx="6291266" cy="2801690"/>
          </a:xfrm>
          <a:prstGeom prst="rect">
            <a:avLst/>
          </a:prstGeom>
        </p:spPr>
      </p:pic>
      <p:grpSp>
        <p:nvGrpSpPr>
          <p:cNvPr id="5" name="Grupo 4">
            <a:extLst>
              <a:ext uri="{FF2B5EF4-FFF2-40B4-BE49-F238E27FC236}">
                <a16:creationId xmlns:a16="http://schemas.microsoft.com/office/drawing/2014/main" id="{0987C855-AFFA-0FAA-879A-2D26C7564283}"/>
              </a:ext>
            </a:extLst>
          </p:cNvPr>
          <p:cNvGrpSpPr/>
          <p:nvPr/>
        </p:nvGrpSpPr>
        <p:grpSpPr>
          <a:xfrm>
            <a:off x="-66666" y="-18108"/>
            <a:ext cx="6024553" cy="1077178"/>
            <a:chOff x="-66665" y="-18108"/>
            <a:chExt cx="5352732" cy="1077178"/>
          </a:xfrm>
        </p:grpSpPr>
        <p:sp>
          <p:nvSpPr>
            <p:cNvPr id="7" name="Google Shape;124;p6">
              <a:extLst>
                <a:ext uri="{FF2B5EF4-FFF2-40B4-BE49-F238E27FC236}">
                  <a16:creationId xmlns:a16="http://schemas.microsoft.com/office/drawing/2014/main" id="{E7BAC58E-FAD2-D5F3-B3FD-DA3CC70B5D24}"/>
                </a:ext>
              </a:extLst>
            </p:cNvPr>
            <p:cNvSpPr txBox="1"/>
            <p:nvPr/>
          </p:nvSpPr>
          <p:spPr>
            <a:xfrm>
              <a:off x="102890" y="-18108"/>
              <a:ext cx="5183177" cy="1077178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r>
                <a:rPr lang="es-MX" sz="3600" b="1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  <a:t>Our proposal</a:t>
              </a:r>
              <a:br>
                <a:rPr kumimoji="0" lang="es-MX" sz="3600" b="1" i="1" u="none" strike="noStrike" kern="0" cap="none" spc="0" normalizeH="0" baseline="0" noProof="0" dirty="0">
                  <a:ln>
                    <a:noFill/>
                  </a:ln>
                  <a:solidFill>
                    <a:srgbClr val="115E21"/>
                  </a:solidFill>
                  <a:effectLst/>
                  <a:uLnTx/>
                  <a:uFillTx/>
                  <a:latin typeface="Agency FB" panose="020B0503020202020204" pitchFamily="34" charset="0"/>
                  <a:cs typeface="Arial" panose="020B0604020202020204"/>
                  <a:sym typeface="Pacifico"/>
                </a:rPr>
              </a:br>
              <a:r>
                <a:rPr kumimoji="0" lang="es-MX" sz="2800" b="0" i="1" u="none" strike="noStrike" kern="0" cap="none" spc="0" normalizeH="0" baseline="0" noProof="0" dirty="0">
                  <a:ln>
                    <a:noFill/>
                  </a:ln>
                  <a:solidFill>
                    <a:srgbClr val="115E21"/>
                  </a:solidFill>
                  <a:effectLst/>
                  <a:uLnTx/>
                  <a:uFillTx/>
                  <a:latin typeface="Agency FB" panose="020B0503020202020204" pitchFamily="34" charset="0"/>
                  <a:ea typeface="Pacifico"/>
                  <a:cs typeface="Pacifico"/>
                  <a:sym typeface="Pacifico"/>
                </a:rPr>
                <a:t>AUTONOMOUS SENSORS NETWORK</a:t>
              </a:r>
              <a:endParaRPr lang="es-MX" sz="4000" i="1" dirty="0">
                <a:solidFill>
                  <a:srgbClr val="115E21"/>
                </a:solidFill>
                <a:latin typeface="Agency FB" panose="020B0503020202020204" pitchFamily="34" charset="0"/>
                <a:ea typeface="Pacifico"/>
                <a:cs typeface="Pacifico"/>
                <a:sym typeface="Pacifico"/>
              </a:endParaRPr>
            </a:p>
          </p:txBody>
        </p:sp>
        <p:cxnSp>
          <p:nvCxnSpPr>
            <p:cNvPr id="8" name="Google Shape;125;p6">
              <a:extLst>
                <a:ext uri="{FF2B5EF4-FFF2-40B4-BE49-F238E27FC236}">
                  <a16:creationId xmlns:a16="http://schemas.microsoft.com/office/drawing/2014/main" id="{47181BB7-89BC-12A1-6FB4-87E5A9FF926A}"/>
                </a:ext>
              </a:extLst>
            </p:cNvPr>
            <p:cNvCxnSpPr/>
            <p:nvPr/>
          </p:nvCxnSpPr>
          <p:spPr>
            <a:xfrm rot="5400000">
              <a:off x="2021339" y="-1504132"/>
              <a:ext cx="0" cy="4176007"/>
            </a:xfrm>
            <a:prstGeom prst="straightConnector1">
              <a:avLst/>
            </a:prstGeom>
            <a:noFill/>
            <a:ln w="38100" cap="flat" cmpd="sng">
              <a:solidFill>
                <a:srgbClr val="115E21"/>
              </a:solidFill>
              <a:prstDash val="dot"/>
              <a:miter lim="800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cxnSp>
      </p:grpSp>
      <p:pic>
        <p:nvPicPr>
          <p:cNvPr id="9" name="Imagen 8">
            <a:extLst>
              <a:ext uri="{FF2B5EF4-FFF2-40B4-BE49-F238E27FC236}">
                <a16:creationId xmlns:a16="http://schemas.microsoft.com/office/drawing/2014/main" id="{CF41ED5E-5642-6869-5E8B-1595B342A7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3636" y="3742008"/>
            <a:ext cx="5976939" cy="2801690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C28C8C45-6DC6-4430-4416-0555FC52D13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898" t="10170" r="22629" b="10105"/>
          <a:stretch/>
        </p:blipFill>
        <p:spPr>
          <a:xfrm>
            <a:off x="4715383" y="3265877"/>
            <a:ext cx="1819248" cy="3106342"/>
          </a:xfrm>
          <a:prstGeom prst="rect">
            <a:avLst/>
          </a:prstGeom>
          <a:effectLst>
            <a:glow rad="50800">
              <a:schemeClr val="bg1">
                <a:alpha val="87000"/>
              </a:schemeClr>
            </a:glow>
          </a:effectLst>
        </p:spPr>
      </p:pic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08B55057-DF37-7E9D-5998-02ECCCE16CFA}"/>
              </a:ext>
            </a:extLst>
          </p:cNvPr>
          <p:cNvCxnSpPr>
            <a:cxnSpLocks/>
          </p:cNvCxnSpPr>
          <p:nvPr/>
        </p:nvCxnSpPr>
        <p:spPr>
          <a:xfrm>
            <a:off x="6403472" y="5813886"/>
            <a:ext cx="2340000" cy="0"/>
          </a:xfrm>
          <a:prstGeom prst="line">
            <a:avLst/>
          </a:prstGeom>
          <a:ln w="38100"/>
          <a:effectLst>
            <a:glow rad="76200">
              <a:schemeClr val="bg1"/>
            </a:glo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0B65EEB4-AD45-AF54-3D4B-9297A091DFC8}"/>
              </a:ext>
            </a:extLst>
          </p:cNvPr>
          <p:cNvCxnSpPr>
            <a:cxnSpLocks/>
          </p:cNvCxnSpPr>
          <p:nvPr/>
        </p:nvCxnSpPr>
        <p:spPr>
          <a:xfrm>
            <a:off x="6505850" y="5241780"/>
            <a:ext cx="0" cy="475713"/>
          </a:xfrm>
          <a:prstGeom prst="line">
            <a:avLst/>
          </a:prstGeom>
          <a:ln w="38100">
            <a:headEnd type="arrow" w="med" len="med"/>
            <a:tailEnd type="arrow" w="med" len="med"/>
          </a:ln>
          <a:effectLst>
            <a:glow rad="76200">
              <a:schemeClr val="bg1"/>
            </a:glo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CuadroTexto 15">
            <a:extLst>
              <a:ext uri="{FF2B5EF4-FFF2-40B4-BE49-F238E27FC236}">
                <a16:creationId xmlns:a16="http://schemas.microsoft.com/office/drawing/2014/main" id="{CA14BFA2-4912-1AD4-57AA-1DDE332FE357}"/>
              </a:ext>
            </a:extLst>
          </p:cNvPr>
          <p:cNvSpPr txBox="1"/>
          <p:nvPr/>
        </p:nvSpPr>
        <p:spPr>
          <a:xfrm>
            <a:off x="6663847" y="5466713"/>
            <a:ext cx="2240693" cy="707886"/>
          </a:xfrm>
          <a:prstGeom prst="rect">
            <a:avLst/>
          </a:prstGeom>
          <a:noFill/>
          <a:effectLst>
            <a:glow rad="127000">
              <a:srgbClr val="FFFF00"/>
            </a:glow>
          </a:effectLst>
        </p:spPr>
        <p:txBody>
          <a:bodyPr wrap="square" rtlCol="0">
            <a:spAutoFit/>
          </a:bodyPr>
          <a:lstStyle/>
          <a:p>
            <a:r>
              <a:rPr lang="es-MX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Profundidad efectiva</a:t>
            </a:r>
          </a:p>
          <a:p>
            <a:r>
              <a:rPr lang="es-MX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90% aprovechamiento</a:t>
            </a:r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9AFAC0E9-2F1B-FF82-F81C-8F2F059484F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257"/>
          <a:stretch/>
        </p:blipFill>
        <p:spPr>
          <a:xfrm>
            <a:off x="10370339" y="2120408"/>
            <a:ext cx="905735" cy="38970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uadroTexto 17">
                <a:extLst>
                  <a:ext uri="{FF2B5EF4-FFF2-40B4-BE49-F238E27FC236}">
                    <a16:creationId xmlns:a16="http://schemas.microsoft.com/office/drawing/2014/main" id="{26698A5A-4156-EEAC-605B-B8F659C319C4}"/>
                  </a:ext>
                </a:extLst>
              </p:cNvPr>
              <p:cNvSpPr txBox="1"/>
              <p:nvPr/>
            </p:nvSpPr>
            <p:spPr>
              <a:xfrm>
                <a:off x="5625007" y="2391096"/>
                <a:ext cx="4176008" cy="731739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sz="2400" b="0" i="1" smtClean="0">
                          <a:latin typeface="Cambria Math" panose="02040503050406030204" pitchFamily="18" charset="0"/>
                        </a:rPr>
                        <m:t>𝐿𝑛</m:t>
                      </m:r>
                      <m:r>
                        <a:rPr lang="es-MX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s-MX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s-MX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MX" sz="24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s-MX" sz="2400" b="0" i="1" smtClean="0">
                                  <a:latin typeface="Cambria Math" panose="02040503050406030204" pitchFamily="18" charset="0"/>
                                </a:rPr>
                                <m:t>𝑐𝑐</m:t>
                              </m:r>
                            </m:sub>
                          </m:sSub>
                          <m:r>
                            <a:rPr lang="es-MX" sz="2400" b="0" i="1" smtClean="0">
                              <a:latin typeface="Cambria Math" panose="02040503050406030204" pitchFamily="18" charset="0"/>
                            </a:rPr>
                            <m:t> − </m:t>
                          </m:r>
                          <m:sSub>
                            <m:sSubPr>
                              <m:ctrlPr>
                                <a:rPr lang="es-MX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MX" sz="24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s-MX" sz="2400" b="0" i="1" smtClean="0">
                                  <a:latin typeface="Cambria Math" panose="02040503050406030204" pitchFamily="18" charset="0"/>
                                </a:rPr>
                                <m:t>𝑝𝑚</m:t>
                              </m:r>
                            </m:sub>
                          </m:sSub>
                        </m:num>
                        <m:den>
                          <m:r>
                            <a:rPr lang="es-MX" sz="2400" b="0" i="1" smtClean="0">
                              <a:latin typeface="Cambria Math" panose="02040503050406030204" pitchFamily="18" charset="0"/>
                            </a:rPr>
                            <m:t>100</m:t>
                          </m:r>
                        </m:den>
                      </m:f>
                      <m:r>
                        <a:rPr lang="es-MX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s-MX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𝐷𝑎</m:t>
                      </m:r>
                      <m:r>
                        <a:rPr lang="es-MX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∙ </m:t>
                      </m:r>
                      <m:r>
                        <a:rPr lang="es-MX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𝑃𝑟</m:t>
                      </m:r>
                    </m:oMath>
                  </m:oMathPara>
                </a14:m>
                <a:endParaRPr lang="es-MX" sz="2400" dirty="0">
                  <a:latin typeface="Agency FB" panose="020B0503020202020204" pitchFamily="34" charset="0"/>
                </a:endParaRPr>
              </a:p>
            </p:txBody>
          </p:sp>
        </mc:Choice>
        <mc:Fallback xmlns="">
          <p:sp>
            <p:nvSpPr>
              <p:cNvPr id="18" name="CuadroTexto 17">
                <a:extLst>
                  <a:ext uri="{FF2B5EF4-FFF2-40B4-BE49-F238E27FC236}">
                    <a16:creationId xmlns:a16="http://schemas.microsoft.com/office/drawing/2014/main" id="{26698A5A-4156-EEAC-605B-B8F659C319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5007" y="2391096"/>
                <a:ext cx="4176008" cy="73173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uadroTexto 19">
                <a:extLst>
                  <a:ext uri="{FF2B5EF4-FFF2-40B4-BE49-F238E27FC236}">
                    <a16:creationId xmlns:a16="http://schemas.microsoft.com/office/drawing/2014/main" id="{55BF66D8-046C-09A5-7F7E-00A867037FDD}"/>
                  </a:ext>
                </a:extLst>
              </p:cNvPr>
              <p:cNvSpPr txBox="1"/>
              <p:nvPr/>
            </p:nvSpPr>
            <p:spPr>
              <a:xfrm>
                <a:off x="7319399" y="3416507"/>
                <a:ext cx="1814840" cy="846578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sz="2400" b="0" i="1" smtClean="0">
                          <a:latin typeface="Cambria Math" panose="02040503050406030204" pitchFamily="18" charset="0"/>
                        </a:rPr>
                        <m:t>𝐹𝑟</m:t>
                      </m:r>
                      <m:r>
                        <a:rPr lang="es-MX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s-MX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MX" sz="2400" b="0" i="1" smtClean="0">
                              <a:latin typeface="Cambria Math" panose="02040503050406030204" pitchFamily="18" charset="0"/>
                            </a:rPr>
                            <m:t>𝐿𝑛</m:t>
                          </m:r>
                        </m:num>
                        <m:den>
                          <m:sSub>
                            <m:sSubPr>
                              <m:ctrlPr>
                                <a:rPr lang="es-MX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MX" sz="2400" b="0" i="1" smtClean="0">
                                  <a:latin typeface="Cambria Math" panose="02040503050406030204" pitchFamily="18" charset="0"/>
                                </a:rPr>
                                <m:t>𝐸𝑇</m:t>
                              </m:r>
                            </m:e>
                            <m:sub>
                              <m:r>
                                <a:rPr lang="es-MX" sz="24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s-MX" sz="2400" dirty="0">
                  <a:latin typeface="Agency FB" panose="020B0503020202020204" pitchFamily="34" charset="0"/>
                </a:endParaRPr>
              </a:p>
            </p:txBody>
          </p:sp>
        </mc:Choice>
        <mc:Fallback xmlns="">
          <p:sp>
            <p:nvSpPr>
              <p:cNvPr id="20" name="CuadroTexto 19">
                <a:extLst>
                  <a:ext uri="{FF2B5EF4-FFF2-40B4-BE49-F238E27FC236}">
                    <a16:creationId xmlns:a16="http://schemas.microsoft.com/office/drawing/2014/main" id="{55BF66D8-046C-09A5-7F7E-00A867037F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9399" y="3416507"/>
                <a:ext cx="1814840" cy="84657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2" name="Imagen 41">
            <a:extLst>
              <a:ext uri="{FF2B5EF4-FFF2-40B4-BE49-F238E27FC236}">
                <a16:creationId xmlns:a16="http://schemas.microsoft.com/office/drawing/2014/main" id="{C83F1064-E8FE-FB8D-0DD8-0F1E1A9951BC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825259"/>
            <a:ext cx="2086114" cy="1833498"/>
          </a:xfrm>
          <a:prstGeom prst="rect">
            <a:avLst/>
          </a:prstGeom>
        </p:spPr>
      </p:pic>
      <p:pic>
        <p:nvPicPr>
          <p:cNvPr id="43" name="Imagen 42">
            <a:extLst>
              <a:ext uri="{FF2B5EF4-FFF2-40B4-BE49-F238E27FC236}">
                <a16:creationId xmlns:a16="http://schemas.microsoft.com/office/drawing/2014/main" id="{8CFC5241-1BA3-9435-AB3E-57338737C621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92204" y="2274786"/>
            <a:ext cx="2438400" cy="2383971"/>
          </a:xfrm>
          <a:prstGeom prst="rect">
            <a:avLst/>
          </a:prstGeom>
        </p:spPr>
      </p:pic>
      <p:grpSp>
        <p:nvGrpSpPr>
          <p:cNvPr id="52" name="Grupo 51">
            <a:extLst>
              <a:ext uri="{FF2B5EF4-FFF2-40B4-BE49-F238E27FC236}">
                <a16:creationId xmlns:a16="http://schemas.microsoft.com/office/drawing/2014/main" id="{BC66F55E-8DCA-F427-AE91-45854BFEA844}"/>
              </a:ext>
            </a:extLst>
          </p:cNvPr>
          <p:cNvGrpSpPr/>
          <p:nvPr/>
        </p:nvGrpSpPr>
        <p:grpSpPr>
          <a:xfrm>
            <a:off x="6080470" y="656526"/>
            <a:ext cx="5418682" cy="1467181"/>
            <a:chOff x="609600" y="2286000"/>
            <a:chExt cx="3925680" cy="1467181"/>
          </a:xfrm>
        </p:grpSpPr>
        <p:sp>
          <p:nvSpPr>
            <p:cNvPr id="55" name="Rectángulo: esquinas redondeadas 7">
              <a:extLst>
                <a:ext uri="{FF2B5EF4-FFF2-40B4-BE49-F238E27FC236}">
                  <a16:creationId xmlns:a16="http://schemas.microsoft.com/office/drawing/2014/main" id="{4F0BC159-D72B-4DB7-FAE7-152C535842F7}"/>
                </a:ext>
              </a:extLst>
            </p:cNvPr>
            <p:cNvSpPr/>
            <p:nvPr/>
          </p:nvSpPr>
          <p:spPr>
            <a:xfrm>
              <a:off x="609600" y="2286000"/>
              <a:ext cx="3925680" cy="1467181"/>
            </a:xfrm>
            <a:prstGeom prst="roundRect">
              <a:avLst>
                <a:gd name="adj" fmla="val 10503"/>
              </a:avLst>
            </a:prstGeom>
            <a:solidFill>
              <a:srgbClr val="FFFFFF">
                <a:alpha val="50196"/>
              </a:srgb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sz="1100"/>
            </a:p>
          </p:txBody>
        </p:sp>
        <p:sp>
          <p:nvSpPr>
            <p:cNvPr id="56" name="CuadroTexto 55">
              <a:extLst>
                <a:ext uri="{FF2B5EF4-FFF2-40B4-BE49-F238E27FC236}">
                  <a16:creationId xmlns:a16="http://schemas.microsoft.com/office/drawing/2014/main" id="{6B6F6E1A-DD13-FD40-1225-FA944A6A76CF}"/>
                </a:ext>
              </a:extLst>
            </p:cNvPr>
            <p:cNvSpPr txBox="1"/>
            <p:nvPr/>
          </p:nvSpPr>
          <p:spPr>
            <a:xfrm>
              <a:off x="843606" y="2306631"/>
              <a:ext cx="3530061" cy="1446550"/>
            </a:xfrm>
            <a:prstGeom prst="rect">
              <a:avLst/>
            </a:prstGeom>
            <a:noFill/>
            <a:ln>
              <a:noFill/>
            </a:ln>
            <a:effectLst>
              <a:glow rad="127000">
                <a:schemeClr val="tx1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s-MX" sz="3200" b="1" dirty="0">
                  <a:solidFill>
                    <a:srgbClr val="4A8522"/>
                  </a:solidFill>
                  <a:latin typeface="Agency FB" panose="020B0503020202020204" pitchFamily="34" charset="77"/>
                </a:rPr>
                <a:t>Soil conditions:</a:t>
              </a:r>
            </a:p>
            <a:p>
              <a:pPr marL="457200" indent="-457200">
                <a:buFont typeface="Wingdings" pitchFamily="2" charset="2"/>
                <a:buChar char="ü"/>
              </a:pPr>
              <a:r>
                <a:rPr lang="es-MX" sz="2800" dirty="0">
                  <a:solidFill>
                    <a:srgbClr val="4A8522"/>
                  </a:solidFill>
                  <a:latin typeface="Agency FB" panose="020B0503020202020204" pitchFamily="34" charset="77"/>
                </a:rPr>
                <a:t>Water needs</a:t>
              </a:r>
            </a:p>
            <a:p>
              <a:pPr marL="457200" indent="-457200">
                <a:buFont typeface="Wingdings" pitchFamily="2" charset="2"/>
                <a:buChar char="ü"/>
              </a:pPr>
              <a:r>
                <a:rPr lang="es-MX" sz="2800" dirty="0">
                  <a:solidFill>
                    <a:srgbClr val="4A8522"/>
                  </a:solidFill>
                  <a:latin typeface="Agency FB" panose="020B0503020202020204" pitchFamily="34" charset="77"/>
                </a:rPr>
                <a:t>Plant consumption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463317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123;p6"/>
          <p:cNvGrpSpPr/>
          <p:nvPr/>
        </p:nvGrpSpPr>
        <p:grpSpPr>
          <a:xfrm rot="5400000">
            <a:off x="2071221" y="-2155995"/>
            <a:ext cx="1076960" cy="5352732"/>
            <a:chOff x="383" y="2031"/>
            <a:chExt cx="1696" cy="8429"/>
          </a:xfrm>
        </p:grpSpPr>
        <p:sp>
          <p:nvSpPr>
            <p:cNvPr id="5" name="Google Shape;124;p6"/>
            <p:cNvSpPr txBox="1"/>
            <p:nvPr/>
          </p:nvSpPr>
          <p:spPr>
            <a:xfrm rot="16200000">
              <a:off x="-2850" y="5264"/>
              <a:ext cx="8162" cy="1696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MX" sz="3600" b="1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  <a:t>Our proposal</a:t>
              </a:r>
              <a:br>
                <a:rPr lang="es-MX" sz="3600" b="1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</a:br>
              <a:r>
                <a:rPr lang="es-MX" sz="2800" i="1" dirty="0">
                  <a:solidFill>
                    <a:srgbClr val="115E21"/>
                  </a:solidFill>
                  <a:latin typeface="Agency FB" panose="020B0503020202020204" pitchFamily="34" charset="0"/>
                  <a:ea typeface="Pacifico"/>
                  <a:cs typeface="Pacifico"/>
                  <a:sym typeface="Pacifico"/>
                </a:rPr>
                <a:t>ARTIFICIAL INTELIGENCE AID</a:t>
              </a:r>
              <a:endParaRPr lang="es-MX" sz="4000" i="1" dirty="0">
                <a:solidFill>
                  <a:srgbClr val="115E21"/>
                </a:solidFill>
                <a:latin typeface="Agency FB" panose="020B0503020202020204" pitchFamily="34" charset="0"/>
                <a:ea typeface="Pacifico"/>
                <a:cs typeface="Pacifico"/>
                <a:sym typeface="Pacifico"/>
              </a:endParaRPr>
            </a:p>
          </p:txBody>
        </p:sp>
        <p:cxnSp>
          <p:nvCxnSpPr>
            <p:cNvPr id="6" name="Google Shape;125;p6"/>
            <p:cNvCxnSpPr/>
            <p:nvPr/>
          </p:nvCxnSpPr>
          <p:spPr>
            <a:xfrm rot="16200000" flipH="1">
              <a:off x="-2430" y="6699"/>
              <a:ext cx="7522" cy="0"/>
            </a:xfrm>
            <a:prstGeom prst="straightConnector1">
              <a:avLst/>
            </a:prstGeom>
            <a:noFill/>
            <a:ln w="38100" cap="flat" cmpd="sng">
              <a:solidFill>
                <a:schemeClr val="accent6">
                  <a:lumMod val="75000"/>
                </a:schemeClr>
              </a:solidFill>
              <a:prstDash val="dot"/>
              <a:miter lim="800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cxnSp>
      </p:grpSp>
      <p:grpSp>
        <p:nvGrpSpPr>
          <p:cNvPr id="3" name="Grupo 2"/>
          <p:cNvGrpSpPr/>
          <p:nvPr/>
        </p:nvGrpSpPr>
        <p:grpSpPr>
          <a:xfrm>
            <a:off x="2057398" y="846825"/>
            <a:ext cx="7449606" cy="5656472"/>
            <a:chOff x="3814764" y="944316"/>
            <a:chExt cx="7449606" cy="5656472"/>
          </a:xfrm>
        </p:grpSpPr>
        <p:grpSp>
          <p:nvGrpSpPr>
            <p:cNvPr id="7" name="Grupo 6"/>
            <p:cNvGrpSpPr/>
            <p:nvPr/>
          </p:nvGrpSpPr>
          <p:grpSpPr>
            <a:xfrm>
              <a:off x="3814764" y="944316"/>
              <a:ext cx="7407460" cy="5329813"/>
              <a:chOff x="3930324" y="583635"/>
              <a:chExt cx="7407460" cy="5329813"/>
            </a:xfrm>
          </p:grpSpPr>
          <p:grpSp>
            <p:nvGrpSpPr>
              <p:cNvPr id="9" name="Grupo 8"/>
              <p:cNvGrpSpPr/>
              <p:nvPr/>
            </p:nvGrpSpPr>
            <p:grpSpPr>
              <a:xfrm>
                <a:off x="9295102" y="1519658"/>
                <a:ext cx="1839938" cy="760744"/>
                <a:chOff x="7890665" y="2485515"/>
                <a:chExt cx="2614409" cy="1080959"/>
              </a:xfrm>
            </p:grpSpPr>
            <p:pic>
              <p:nvPicPr>
                <p:cNvPr id="64" name="Google Shape;214;p10"/>
                <p:cNvPicPr preferRelativeResize="0"/>
                <p:nvPr/>
              </p:nvPicPr>
              <p:blipFill rotWithShape="1">
                <a:blip r:embed="rId3" cstate="screen"/>
                <a:srcRect/>
                <a:stretch>
                  <a:fillRect/>
                </a:stretch>
              </p:blipFill>
              <p:spPr>
                <a:xfrm>
                  <a:off x="8938403" y="2485515"/>
                  <a:ext cx="1566671" cy="1080959"/>
                </a:xfrm>
                <a:prstGeom prst="rect">
                  <a:avLst/>
                </a:prstGeom>
                <a:ln>
                  <a:noFill/>
                </a:ln>
                <a:effectLst>
                  <a:softEdge rad="112500"/>
                </a:effectLst>
              </p:spPr>
            </p:pic>
            <p:pic>
              <p:nvPicPr>
                <p:cNvPr id="65" name="Gráfico 64" descr="Satélite con relleno sólido"/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890665" y="2568794"/>
                  <a:ext cx="914400" cy="914400"/>
                </a:xfrm>
                <a:prstGeom prst="rect">
                  <a:avLst/>
                </a:prstGeom>
              </p:spPr>
            </p:pic>
          </p:grpSp>
          <p:grpSp>
            <p:nvGrpSpPr>
              <p:cNvPr id="10" name="Grupo 9"/>
              <p:cNvGrpSpPr/>
              <p:nvPr/>
            </p:nvGrpSpPr>
            <p:grpSpPr>
              <a:xfrm>
                <a:off x="8825933" y="583635"/>
                <a:ext cx="1748703" cy="638808"/>
                <a:chOff x="7368359" y="1231733"/>
                <a:chExt cx="2959068" cy="1080959"/>
              </a:xfrm>
            </p:grpSpPr>
            <p:grpSp>
              <p:nvGrpSpPr>
                <p:cNvPr id="60" name="Grupo 59"/>
                <p:cNvGrpSpPr/>
                <p:nvPr/>
              </p:nvGrpSpPr>
              <p:grpSpPr>
                <a:xfrm>
                  <a:off x="8539586" y="1231733"/>
                  <a:ext cx="1787841" cy="1080959"/>
                  <a:chOff x="789519" y="4728433"/>
                  <a:chExt cx="2182104" cy="1319338"/>
                </a:xfrm>
              </p:grpSpPr>
              <p:pic>
                <p:nvPicPr>
                  <p:cNvPr id="62" name="Google Shape;140;p7"/>
                  <p:cNvPicPr preferRelativeResize="0"/>
                  <p:nvPr/>
                </p:nvPicPr>
                <p:blipFill rotWithShape="1">
                  <a:blip r:embed="rId6" cstate="screen"/>
                  <a:srcRect/>
                  <a:stretch>
                    <a:fillRect/>
                  </a:stretch>
                </p:blipFill>
                <p:spPr>
                  <a:xfrm>
                    <a:off x="789519" y="4728433"/>
                    <a:ext cx="2182104" cy="1319338"/>
                  </a:xfrm>
                  <a:prstGeom prst="rect">
                    <a:avLst/>
                  </a:prstGeom>
                  <a:ln>
                    <a:noFill/>
                  </a:ln>
                  <a:effectLst>
                    <a:reflection blurRad="12700" stA="30000" endPos="30000" dist="5000" dir="5400000" sy="-100000" algn="bl" rotWithShape="0"/>
                  </a:effectLst>
                  <a:scene3d>
                    <a:camera prst="perspectiveContrastingLeftFacing">
                      <a:rot lat="300000" lon="19800000" rev="0"/>
                    </a:camera>
                    <a:lightRig rig="threePt" dir="t">
                      <a:rot lat="0" lon="0" rev="2700000"/>
                    </a:lightRig>
                  </a:scene3d>
                  <a:sp3d>
                    <a:bevelT w="63500" h="50800"/>
                  </a:sp3d>
                </p:spPr>
              </p:pic>
              <p:pic>
                <p:nvPicPr>
                  <p:cNvPr id="63" name="Imagen 62"/>
                  <p:cNvPicPr>
                    <a:picLocks noChangeAspect="1"/>
                  </p:cNvPicPr>
                  <p:nvPr/>
                </p:nvPicPr>
                <p:blipFill rotWithShape="1">
                  <a:blip r:embed="rId7" cstate="screen">
                    <a:alphaModFix amt="85000"/>
                  </a:blip>
                  <a:srcRect/>
                  <a:stretch>
                    <a:fillRect/>
                  </a:stretch>
                </p:blipFill>
                <p:spPr>
                  <a:xfrm>
                    <a:off x="1211766" y="5044194"/>
                    <a:ext cx="1613339" cy="940482"/>
                  </a:xfrm>
                  <a:prstGeom prst="rect">
                    <a:avLst/>
                  </a:prstGeom>
                  <a:ln>
                    <a:noFill/>
                  </a:ln>
                  <a:effectLst>
                    <a:reflection blurRad="12700" stA="30000" endPos="30000" dist="5000" dir="5400000" sy="-100000" algn="bl" rotWithShape="0"/>
                  </a:effectLst>
                  <a:scene3d>
                    <a:camera prst="perspectiveContrastingLeftFacing">
                      <a:rot lat="300000" lon="19800000" rev="0"/>
                    </a:camera>
                    <a:lightRig rig="threePt" dir="t">
                      <a:rot lat="0" lon="0" rev="2700000"/>
                    </a:lightRig>
                  </a:scene3d>
                  <a:sp3d>
                    <a:bevelT w="6350" h="0"/>
                  </a:sp3d>
                </p:spPr>
              </p:pic>
            </p:grpSp>
            <p:pic>
              <p:nvPicPr>
                <p:cNvPr id="61" name="Gráfico 60" descr="Mapa topográfico con relleno sólido"/>
                <p:cNvPicPr>
                  <a:picLocks noChangeAspect="1"/>
                </p:cNvPicPr>
                <p:nvPr/>
              </p:nvPicPr>
              <p:blipFill>
                <a:blip r:embed="rId8" cstate="screen">
                  <a:extLs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368359" y="1370586"/>
                  <a:ext cx="914400" cy="914400"/>
                </a:xfrm>
                <a:prstGeom prst="rect">
                  <a:avLst/>
                </a:prstGeom>
              </p:spPr>
            </p:pic>
          </p:grpSp>
          <p:grpSp>
            <p:nvGrpSpPr>
              <p:cNvPr id="12" name="Grupo 11"/>
              <p:cNvGrpSpPr/>
              <p:nvPr/>
            </p:nvGrpSpPr>
            <p:grpSpPr>
              <a:xfrm>
                <a:off x="9334095" y="3926262"/>
                <a:ext cx="1802909" cy="769851"/>
                <a:chOff x="9138703" y="3312600"/>
                <a:chExt cx="2561794" cy="1093899"/>
              </a:xfrm>
            </p:grpSpPr>
            <p:pic>
              <p:nvPicPr>
                <p:cNvPr id="58" name="Gráfico 57" descr="Parcialmente soleado con relleno sólido"/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138703" y="3391840"/>
                  <a:ext cx="914400" cy="914400"/>
                </a:xfrm>
                <a:prstGeom prst="rect">
                  <a:avLst/>
                </a:prstGeom>
              </p:spPr>
            </p:pic>
            <p:pic>
              <p:nvPicPr>
                <p:cNvPr id="59" name="Imagen 58"/>
                <p:cNvPicPr>
                  <a:picLocks noChangeAspect="1"/>
                </p:cNvPicPr>
                <p:nvPr/>
              </p:nvPicPr>
              <p:blipFill>
                <a:blip r:embed="rId12" cstate="screen"/>
                <a:stretch>
                  <a:fillRect/>
                </a:stretch>
              </p:blipFill>
              <p:spPr>
                <a:xfrm>
                  <a:off x="10155303" y="3312600"/>
                  <a:ext cx="1545194" cy="1093899"/>
                </a:xfrm>
                <a:prstGeom prst="rect">
                  <a:avLst/>
                </a:prstGeom>
                <a:ln>
                  <a:noFill/>
                </a:ln>
                <a:effectLst>
                  <a:softEdge rad="112500"/>
                </a:effectLst>
              </p:spPr>
            </p:pic>
          </p:grpSp>
          <p:grpSp>
            <p:nvGrpSpPr>
              <p:cNvPr id="15" name="Grupo 14"/>
              <p:cNvGrpSpPr/>
              <p:nvPr/>
            </p:nvGrpSpPr>
            <p:grpSpPr>
              <a:xfrm>
                <a:off x="8759090" y="5099540"/>
                <a:ext cx="1930805" cy="810511"/>
                <a:chOff x="7611449" y="5234231"/>
                <a:chExt cx="2743524" cy="1151673"/>
              </a:xfrm>
            </p:grpSpPr>
            <p:pic>
              <p:nvPicPr>
                <p:cNvPr id="55" name="Gráfico 54" descr="Hombre granjero con relleno sólido"/>
                <p:cNvPicPr>
                  <a:picLocks noChangeAspect="1"/>
                </p:cNvPicPr>
                <p:nvPr/>
              </p:nvPicPr>
              <p:blipFill>
                <a:blip r:embed="rId13">
                  <a:extLst>
                    <a:ext uri="{96DAC541-7B7A-43D3-8B79-37D633B846F1}">
                      <asvg:svgBlip xmlns:asvg="http://schemas.microsoft.com/office/drawing/2016/SVG/main" r:embed="rId1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611449" y="5357648"/>
                  <a:ext cx="914400" cy="914400"/>
                </a:xfrm>
                <a:prstGeom prst="rect">
                  <a:avLst/>
                </a:prstGeom>
              </p:spPr>
            </p:pic>
            <p:pic>
              <p:nvPicPr>
                <p:cNvPr id="56" name="Imagen 55"/>
                <p:cNvPicPr>
                  <a:picLocks noChangeAspect="1"/>
                </p:cNvPicPr>
                <p:nvPr/>
              </p:nvPicPr>
              <p:blipFill>
                <a:blip r:embed="rId15" cstate="screen"/>
                <a:stretch>
                  <a:fillRect/>
                </a:stretch>
              </p:blipFill>
              <p:spPr>
                <a:xfrm>
                  <a:off x="8624316" y="5234231"/>
                  <a:ext cx="1730657" cy="1151673"/>
                </a:xfrm>
                <a:prstGeom prst="rect">
                  <a:avLst/>
                </a:prstGeom>
                <a:ln>
                  <a:noFill/>
                </a:ln>
                <a:effectLst>
                  <a:softEdge rad="112500"/>
                </a:effectLst>
              </p:spPr>
            </p:pic>
          </p:grpSp>
          <p:grpSp>
            <p:nvGrpSpPr>
              <p:cNvPr id="17" name="Grupo 16"/>
              <p:cNvGrpSpPr/>
              <p:nvPr/>
            </p:nvGrpSpPr>
            <p:grpSpPr>
              <a:xfrm>
                <a:off x="7244788" y="2831821"/>
                <a:ext cx="1532741" cy="1722627"/>
                <a:chOff x="4922126" y="3207079"/>
                <a:chExt cx="1768990" cy="1988145"/>
              </a:xfrm>
            </p:grpSpPr>
            <p:pic>
              <p:nvPicPr>
                <p:cNvPr id="51" name="Imagen 50"/>
                <p:cNvPicPr>
                  <a:picLocks noChangeAspect="1"/>
                </p:cNvPicPr>
                <p:nvPr/>
              </p:nvPicPr>
              <p:blipFill>
                <a:blip r:embed="rId16" cstate="screen">
                  <a:duotone>
                    <a:schemeClr val="accent6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17">
                          <a14:imgEffect>
                            <a14:brightnessContrast bright="-26000"/>
                          </a14:imgEffect>
                          <a14:imgEffect>
                            <a14:saturation sat="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954787" y="3207079"/>
                  <a:ext cx="1545195" cy="1545195"/>
                </a:xfrm>
                <a:prstGeom prst="rect">
                  <a:avLst/>
                </a:prstGeom>
                <a:ln>
                  <a:noFill/>
                </a:ln>
              </p:spPr>
            </p:pic>
            <p:pic>
              <p:nvPicPr>
                <p:cNvPr id="53" name="Google Shape;57;p1"/>
                <p:cNvPicPr preferRelativeResize="0"/>
                <p:nvPr/>
              </p:nvPicPr>
              <p:blipFill rotWithShape="1">
                <a:blip r:embed="rId18" cstate="screen">
                  <a:duotone>
                    <a:schemeClr val="accent6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19">
                          <a14:imgEffect>
                            <a14:brightnessContrast bright="-40000" contrast="40000"/>
                          </a14:imgEffect>
                          <a14:imgEffect>
                            <a14:colorTemperature colorTemp="4700"/>
                          </a14:imgEffect>
                          <a14:imgEffect>
                            <a14:saturation sat="0"/>
                          </a14:imgEffect>
                        </a14:imgLayer>
                      </a14:imgProps>
                    </a:ext>
                  </a:extLst>
                </a:blip>
                <a:srcRect/>
                <a:stretch>
                  <a:fillRect/>
                </a:stretch>
              </p:blipFill>
              <p:spPr>
                <a:xfrm>
                  <a:off x="4922126" y="4813054"/>
                  <a:ext cx="1768990" cy="382170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</p:spPr>
            </p:pic>
          </p:grpSp>
          <p:sp>
            <p:nvSpPr>
              <p:cNvPr id="19" name="CuadroTexto 18"/>
              <p:cNvSpPr txBox="1"/>
              <p:nvPr/>
            </p:nvSpPr>
            <p:spPr>
              <a:xfrm>
                <a:off x="3930324" y="1987064"/>
                <a:ext cx="2496334" cy="274620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>
                  <a:lnSpc>
                    <a:spcPct val="150000"/>
                  </a:lnSpc>
                </a:pPr>
                <a:r>
                  <a:rPr kumimoji="0" lang="es-MX" sz="4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115E2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Agency FB" panose="020B0503020202020204" pitchFamily="34" charset="0"/>
                    <a:cs typeface="Arial" panose="020B0604020202020204"/>
                    <a:sym typeface="Arial" panose="020B0604020202020204"/>
                  </a:rPr>
                  <a:t>Where?</a:t>
                </a:r>
              </a:p>
              <a:p>
                <a:pPr algn="r">
                  <a:lnSpc>
                    <a:spcPct val="150000"/>
                  </a:lnSpc>
                </a:pPr>
                <a:r>
                  <a:rPr kumimoji="0" lang="es-MX" sz="4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115E2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Agency FB" panose="020B0503020202020204" pitchFamily="34" charset="0"/>
                    <a:cs typeface="Arial" panose="020B0604020202020204"/>
                    <a:sym typeface="Arial" panose="020B0604020202020204"/>
                  </a:rPr>
                  <a:t>When?</a:t>
                </a:r>
              </a:p>
              <a:p>
                <a:pPr algn="r">
                  <a:lnSpc>
                    <a:spcPct val="150000"/>
                  </a:lnSpc>
                </a:pPr>
                <a:r>
                  <a:rPr kumimoji="0" lang="es-MX" sz="4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115E2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Agency FB" panose="020B0503020202020204" pitchFamily="34" charset="0"/>
                    <a:sym typeface="Arial"/>
                  </a:rPr>
                  <a:t>How much?</a:t>
                </a:r>
                <a:endParaRPr lang="es-MX" b="1" dirty="0">
                  <a:solidFill>
                    <a:srgbClr val="115E2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grpSp>
            <p:nvGrpSpPr>
              <p:cNvPr id="21" name="Grupo 20"/>
              <p:cNvGrpSpPr/>
              <p:nvPr/>
            </p:nvGrpSpPr>
            <p:grpSpPr>
              <a:xfrm>
                <a:off x="6371898" y="2819605"/>
                <a:ext cx="779631" cy="1372746"/>
                <a:chOff x="6141573" y="2879883"/>
                <a:chExt cx="912504" cy="1372746"/>
              </a:xfrm>
            </p:grpSpPr>
            <p:cxnSp>
              <p:nvCxnSpPr>
                <p:cNvPr id="47" name="Conector recto de flecha 46"/>
                <p:cNvCxnSpPr/>
                <p:nvPr/>
              </p:nvCxnSpPr>
              <p:spPr>
                <a:xfrm flipH="1" flipV="1">
                  <a:off x="6169047" y="2879883"/>
                  <a:ext cx="885030" cy="331130"/>
                </a:xfrm>
                <a:prstGeom prst="straightConnector1">
                  <a:avLst/>
                </a:prstGeom>
                <a:ln w="28575">
                  <a:solidFill>
                    <a:srgbClr val="115E21"/>
                  </a:solidFill>
                  <a:tailEnd type="triangle"/>
                </a:ln>
              </p:spPr>
              <p:style>
                <a:lnRef idx="3">
                  <a:schemeClr val="accent6"/>
                </a:lnRef>
                <a:fillRef idx="0">
                  <a:schemeClr val="accent6"/>
                </a:fillRef>
                <a:effectRef idx="2">
                  <a:schemeClr val="accent6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Conector recto de flecha 47"/>
                <p:cNvCxnSpPr/>
                <p:nvPr/>
              </p:nvCxnSpPr>
              <p:spPr>
                <a:xfrm flipH="1">
                  <a:off x="6169046" y="3904317"/>
                  <a:ext cx="885030" cy="348312"/>
                </a:xfrm>
                <a:prstGeom prst="straightConnector1">
                  <a:avLst/>
                </a:prstGeom>
                <a:ln w="28575">
                  <a:solidFill>
                    <a:srgbClr val="115E21"/>
                  </a:solidFill>
                  <a:tailEnd type="triangle"/>
                </a:ln>
              </p:spPr>
              <p:style>
                <a:lnRef idx="3">
                  <a:schemeClr val="accent6"/>
                </a:lnRef>
                <a:fillRef idx="0">
                  <a:schemeClr val="accent6"/>
                </a:fillRef>
                <a:effectRef idx="2">
                  <a:schemeClr val="accent6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Conector recto de flecha 48"/>
                <p:cNvCxnSpPr/>
                <p:nvPr/>
              </p:nvCxnSpPr>
              <p:spPr>
                <a:xfrm flipH="1">
                  <a:off x="6141573" y="3567639"/>
                  <a:ext cx="912503" cy="0"/>
                </a:xfrm>
                <a:prstGeom prst="straightConnector1">
                  <a:avLst/>
                </a:prstGeom>
                <a:ln w="28575">
                  <a:solidFill>
                    <a:srgbClr val="115E21"/>
                  </a:solidFill>
                  <a:tailEnd type="triangle"/>
                </a:ln>
              </p:spPr>
              <p:style>
                <a:lnRef idx="3">
                  <a:schemeClr val="accent6"/>
                </a:lnRef>
                <a:fillRef idx="0">
                  <a:schemeClr val="accent6"/>
                </a:fillRef>
                <a:effectRef idx="2">
                  <a:schemeClr val="accent6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2" name="Conector recto de flecha 21"/>
              <p:cNvCxnSpPr/>
              <p:nvPr/>
            </p:nvCxnSpPr>
            <p:spPr>
              <a:xfrm flipH="1">
                <a:off x="8705637" y="2279332"/>
                <a:ext cx="611521" cy="504000"/>
              </a:xfrm>
              <a:prstGeom prst="straightConnector1">
                <a:avLst/>
              </a:prstGeom>
              <a:ln w="19050">
                <a:solidFill>
                  <a:srgbClr val="115E21"/>
                </a:solidFill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27" name="Conector recto de flecha 26"/>
              <p:cNvCxnSpPr/>
              <p:nvPr/>
            </p:nvCxnSpPr>
            <p:spPr>
              <a:xfrm flipH="1">
                <a:off x="8034840" y="1335293"/>
                <a:ext cx="724250" cy="1141201"/>
              </a:xfrm>
              <a:prstGeom prst="straightConnector1">
                <a:avLst/>
              </a:prstGeom>
              <a:ln w="19050">
                <a:solidFill>
                  <a:srgbClr val="115E21"/>
                </a:solidFill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29" name="Conector recto de flecha 28"/>
              <p:cNvCxnSpPr/>
              <p:nvPr/>
            </p:nvCxnSpPr>
            <p:spPr>
              <a:xfrm flipH="1" flipV="1">
                <a:off x="8077586" y="4771336"/>
                <a:ext cx="709767" cy="1142112"/>
              </a:xfrm>
              <a:prstGeom prst="straightConnector1">
                <a:avLst/>
              </a:prstGeom>
              <a:ln w="19050">
                <a:solidFill>
                  <a:srgbClr val="115E21"/>
                </a:solidFill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30" name="Conector recto de flecha 29"/>
              <p:cNvCxnSpPr/>
              <p:nvPr/>
            </p:nvCxnSpPr>
            <p:spPr>
              <a:xfrm flipH="1" flipV="1">
                <a:off x="8700992" y="4241342"/>
                <a:ext cx="611521" cy="504000"/>
              </a:xfrm>
              <a:prstGeom prst="straightConnector1">
                <a:avLst/>
              </a:prstGeom>
              <a:ln w="19050">
                <a:solidFill>
                  <a:srgbClr val="115E21"/>
                </a:solidFill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31" name="Conector recto 30"/>
              <p:cNvCxnSpPr/>
              <p:nvPr/>
            </p:nvCxnSpPr>
            <p:spPr>
              <a:xfrm>
                <a:off x="8745784" y="1335294"/>
                <a:ext cx="2592000" cy="0"/>
              </a:xfrm>
              <a:prstGeom prst="line">
                <a:avLst/>
              </a:prstGeom>
              <a:ln w="1905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Conector recto 31"/>
              <p:cNvCxnSpPr/>
              <p:nvPr/>
            </p:nvCxnSpPr>
            <p:spPr>
              <a:xfrm>
                <a:off x="9317158" y="2283927"/>
                <a:ext cx="1980000" cy="0"/>
              </a:xfrm>
              <a:prstGeom prst="line">
                <a:avLst/>
              </a:prstGeom>
              <a:ln w="1905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Conector recto 33"/>
              <p:cNvCxnSpPr/>
              <p:nvPr/>
            </p:nvCxnSpPr>
            <p:spPr>
              <a:xfrm>
                <a:off x="9312512" y="4745342"/>
                <a:ext cx="1980000" cy="0"/>
              </a:xfrm>
              <a:prstGeom prst="line">
                <a:avLst/>
              </a:prstGeom>
              <a:ln w="1905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Conector recto 37"/>
              <p:cNvCxnSpPr/>
              <p:nvPr/>
            </p:nvCxnSpPr>
            <p:spPr>
              <a:xfrm>
                <a:off x="8777529" y="5913448"/>
                <a:ext cx="2484000" cy="0"/>
              </a:xfrm>
              <a:prstGeom prst="line">
                <a:avLst/>
              </a:prstGeom>
              <a:ln w="1905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Conector recto 39"/>
              <p:cNvCxnSpPr/>
              <p:nvPr/>
            </p:nvCxnSpPr>
            <p:spPr>
              <a:xfrm>
                <a:off x="8787353" y="3535723"/>
                <a:ext cx="2484000" cy="0"/>
              </a:xfrm>
              <a:prstGeom prst="line">
                <a:avLst/>
              </a:prstGeom>
              <a:ln w="19050">
                <a:solidFill>
                  <a:schemeClr val="accent6">
                    <a:lumMod val="50000"/>
                  </a:schemeClr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1" name="Grupo 40"/>
              <p:cNvGrpSpPr/>
              <p:nvPr/>
            </p:nvGrpSpPr>
            <p:grpSpPr>
              <a:xfrm>
                <a:off x="9312512" y="2497699"/>
                <a:ext cx="1822528" cy="943951"/>
                <a:chOff x="9312512" y="2471066"/>
                <a:chExt cx="1822528" cy="943951"/>
              </a:xfrm>
            </p:grpSpPr>
            <p:pic>
              <p:nvPicPr>
                <p:cNvPr id="42" name="Gráfico 41" descr="Agricultura con relleno sólido"/>
                <p:cNvPicPr>
                  <a:picLocks noChangeAspect="1"/>
                </p:cNvPicPr>
                <p:nvPr/>
              </p:nvPicPr>
              <p:blipFill>
                <a:blip r:embed="rId20" cstate="screen">
                  <a:extLst>
                    <a:ext uri="{96DAC541-7B7A-43D3-8B79-37D633B846F1}">
                      <asvg:svgBlip xmlns:asvg="http://schemas.microsoft.com/office/drawing/2016/SVG/main" r:embed="rId2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312512" y="2850773"/>
                  <a:ext cx="564244" cy="564244"/>
                </a:xfrm>
                <a:prstGeom prst="rect">
                  <a:avLst/>
                </a:prstGeom>
              </p:spPr>
            </p:pic>
            <p:pic>
              <p:nvPicPr>
                <p:cNvPr id="44" name="Imagen 43"/>
                <p:cNvPicPr>
                  <a:picLocks noChangeAspect="1"/>
                </p:cNvPicPr>
                <p:nvPr/>
              </p:nvPicPr>
              <p:blipFill rotWithShape="1">
                <a:blip r:embed="rId22" cstate="screen"/>
                <a:srcRect/>
                <a:stretch>
                  <a:fillRect/>
                </a:stretch>
              </p:blipFill>
              <p:spPr>
                <a:xfrm>
                  <a:off x="10081032" y="2888416"/>
                  <a:ext cx="618754" cy="501404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</p:pic>
            <p:pic>
              <p:nvPicPr>
                <p:cNvPr id="46" name="Imagen 45"/>
                <p:cNvPicPr>
                  <a:picLocks noChangeAspect="1"/>
                </p:cNvPicPr>
                <p:nvPr/>
              </p:nvPicPr>
              <p:blipFill rotWithShape="1">
                <a:blip r:embed="rId23" cstate="screen"/>
                <a:srcRect/>
                <a:stretch>
                  <a:fillRect/>
                </a:stretch>
              </p:blipFill>
              <p:spPr>
                <a:xfrm>
                  <a:off x="10572464" y="2471066"/>
                  <a:ext cx="562576" cy="935966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</p:pic>
          </p:grpSp>
        </p:grpSp>
        <p:sp>
          <p:nvSpPr>
            <p:cNvPr id="2" name="CuadroTexto 1"/>
            <p:cNvSpPr txBox="1"/>
            <p:nvPr/>
          </p:nvSpPr>
          <p:spPr>
            <a:xfrm>
              <a:off x="9786016" y="1645585"/>
              <a:ext cx="1478354" cy="49552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s-MX" b="1" dirty="0">
                  <a:solidFill>
                    <a:schemeClr val="accent6">
                      <a:lumMod val="75000"/>
                    </a:schemeClr>
                  </a:solidFill>
                  <a:latin typeface="Agency FB" panose="020B0503020202020204" pitchFamily="34" charset="0"/>
                  <a:cs typeface="Arial Black" panose="020B0A04020102020204"/>
                </a:rPr>
                <a:t>SOIL</a:t>
              </a:r>
            </a:p>
            <a:p>
              <a:pPr algn="r"/>
              <a:endParaRPr lang="es-MX" sz="1200" b="1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  <a:cs typeface="Arial Black" panose="020B0A04020102020204"/>
              </a:endParaRPr>
            </a:p>
            <a:p>
              <a:pPr algn="r"/>
              <a:endParaRPr lang="es-MX" sz="1200" b="1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  <a:cs typeface="Arial Black" panose="020B0A04020102020204"/>
              </a:endParaRPr>
            </a:p>
            <a:p>
              <a:pPr algn="r"/>
              <a:endParaRPr lang="es-MX" sz="1200" b="1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  <a:cs typeface="Arial Black" panose="020B0A04020102020204"/>
              </a:endParaRPr>
            </a:p>
            <a:p>
              <a:pPr algn="r"/>
              <a:endParaRPr lang="es-MX" b="1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  <a:cs typeface="Arial Black" panose="020B0A04020102020204"/>
              </a:endParaRPr>
            </a:p>
            <a:p>
              <a:pPr algn="r"/>
              <a:r>
                <a:rPr lang="es-MX" b="1" dirty="0">
                  <a:solidFill>
                    <a:schemeClr val="accent6">
                      <a:lumMod val="75000"/>
                    </a:schemeClr>
                  </a:solidFill>
                  <a:latin typeface="Agency FB" panose="020B0503020202020204" pitchFamily="34" charset="0"/>
                  <a:cs typeface="Arial Black" panose="020B0A04020102020204"/>
                </a:rPr>
                <a:t>SATÉLITE</a:t>
              </a:r>
            </a:p>
            <a:p>
              <a:pPr algn="r"/>
              <a:endParaRPr lang="es-MX" b="1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  <a:cs typeface="Arial Black" panose="020B0A04020102020204"/>
              </a:endParaRPr>
            </a:p>
            <a:p>
              <a:pPr algn="r"/>
              <a:endParaRPr lang="es-MX" b="1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  <a:cs typeface="Arial Black" panose="020B0A04020102020204"/>
              </a:endParaRPr>
            </a:p>
            <a:p>
              <a:pPr algn="r"/>
              <a:endParaRPr lang="es-MX" b="1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  <a:cs typeface="Arial Black" panose="020B0A04020102020204"/>
              </a:endParaRPr>
            </a:p>
            <a:p>
              <a:pPr algn="r"/>
              <a:endParaRPr lang="es-MX" b="1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  <a:cs typeface="Arial Black" panose="020B0A04020102020204"/>
              </a:endParaRPr>
            </a:p>
            <a:p>
              <a:pPr algn="r"/>
              <a:endParaRPr lang="es-MX" b="1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  <a:cs typeface="Arial Black" panose="020B0A04020102020204"/>
              </a:endParaRPr>
            </a:p>
            <a:p>
              <a:pPr algn="r"/>
              <a:r>
                <a:rPr lang="es-MX" b="1" dirty="0">
                  <a:solidFill>
                    <a:schemeClr val="accent6">
                      <a:lumMod val="75000"/>
                    </a:schemeClr>
                  </a:solidFill>
                  <a:latin typeface="Agency FB" panose="020B0503020202020204" pitchFamily="34" charset="0"/>
                  <a:cs typeface="Arial Black" panose="020B0A04020102020204"/>
                </a:rPr>
                <a:t>IRRIGATION SYSTEMS</a:t>
              </a:r>
            </a:p>
            <a:p>
              <a:pPr algn="r"/>
              <a:endParaRPr lang="es-MX" sz="1200" b="1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  <a:cs typeface="Arial Black" panose="020B0A04020102020204"/>
              </a:endParaRPr>
            </a:p>
            <a:p>
              <a:pPr algn="r"/>
              <a:endParaRPr lang="es-MX" sz="1200" b="1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  <a:cs typeface="Arial Black" panose="020B0A04020102020204"/>
              </a:endParaRPr>
            </a:p>
            <a:p>
              <a:pPr algn="r"/>
              <a:endParaRPr lang="es-MX" sz="1200" b="1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  <a:cs typeface="Arial Black" panose="020B0A04020102020204"/>
              </a:endParaRPr>
            </a:p>
            <a:p>
              <a:pPr algn="r"/>
              <a:endParaRPr lang="es-MX" b="1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  <a:cs typeface="Arial Black" panose="020B0A04020102020204"/>
              </a:endParaRPr>
            </a:p>
            <a:p>
              <a:pPr algn="r"/>
              <a:endParaRPr lang="es-MX" b="1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  <a:cs typeface="Arial Black" panose="020B0A04020102020204"/>
              </a:endParaRPr>
            </a:p>
            <a:p>
              <a:pPr algn="r"/>
              <a:r>
                <a:rPr lang="es-MX" b="1" dirty="0">
                  <a:solidFill>
                    <a:schemeClr val="accent6">
                      <a:lumMod val="75000"/>
                    </a:schemeClr>
                  </a:solidFill>
                  <a:latin typeface="Agency FB" panose="020B0503020202020204" pitchFamily="34" charset="0"/>
                  <a:cs typeface="Arial Black" panose="020B0A04020102020204"/>
                </a:rPr>
                <a:t>WEATHER</a:t>
              </a:r>
            </a:p>
            <a:p>
              <a:pPr algn="r"/>
              <a:endParaRPr lang="es-MX" sz="1200" b="1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  <a:cs typeface="Arial Black" panose="020B0A04020102020204"/>
              </a:endParaRPr>
            </a:p>
            <a:p>
              <a:pPr algn="r"/>
              <a:endParaRPr lang="es-MX" sz="1200" b="1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  <a:cs typeface="Arial Black" panose="020B0A04020102020204"/>
              </a:endParaRPr>
            </a:p>
            <a:p>
              <a:pPr algn="r"/>
              <a:endParaRPr lang="es-MX" sz="1200" b="1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  <a:cs typeface="Arial Black" panose="020B0A04020102020204"/>
              </a:endParaRPr>
            </a:p>
            <a:p>
              <a:pPr algn="r"/>
              <a:endParaRPr lang="es-MX" sz="1200" b="1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  <a:cs typeface="Arial Black" panose="020B0A04020102020204"/>
              </a:endParaRPr>
            </a:p>
            <a:p>
              <a:pPr algn="r"/>
              <a:endParaRPr lang="es-MX" b="1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  <a:cs typeface="Arial Black" panose="020B0A04020102020204"/>
              </a:endParaRPr>
            </a:p>
            <a:p>
              <a:pPr algn="r"/>
              <a:r>
                <a:rPr lang="es-MX" b="1" dirty="0">
                  <a:solidFill>
                    <a:schemeClr val="accent6">
                      <a:lumMod val="75000"/>
                    </a:schemeClr>
                  </a:solidFill>
                  <a:latin typeface="Agency FB" panose="020B0503020202020204" pitchFamily="34" charset="0"/>
                  <a:cs typeface="Arial Black" panose="020B0A04020102020204"/>
                </a:rPr>
                <a:t>FARMERS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12325</TotalTime>
  <Words>2216</Words>
  <Application>Microsoft Office PowerPoint</Application>
  <PresentationFormat>Widescreen</PresentationFormat>
  <Paragraphs>262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7" baseType="lpstr">
      <vt:lpstr>Arial</vt:lpstr>
      <vt:lpstr>Quattrocento Sans</vt:lpstr>
      <vt:lpstr>Agency FB</vt:lpstr>
      <vt:lpstr>Segoe UI</vt:lpstr>
      <vt:lpstr>Calibri</vt:lpstr>
      <vt:lpstr>Wingdings</vt:lpstr>
      <vt:lpstr>Mistral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Cosme Ernesto Santiesteban Toca</dc:creator>
  <cp:lastModifiedBy>Cosme Ernesto Santiesteban Toca</cp:lastModifiedBy>
  <cp:revision>198</cp:revision>
  <dcterms:created xsi:type="dcterms:W3CDTF">2019-10-25T01:32:00Z</dcterms:created>
  <dcterms:modified xsi:type="dcterms:W3CDTF">2024-09-26T23:26:11Z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2058-11.2.0.9070</vt:lpwstr>
  </property>
</Properties>
</file>